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4" r:id="rId4"/>
    <p:sldId id="266" r:id="rId5"/>
    <p:sldId id="267" r:id="rId6"/>
    <p:sldId id="259" r:id="rId7"/>
    <p:sldId id="261" r:id="rId8"/>
    <p:sldId id="268" r:id="rId9"/>
    <p:sldId id="262" r:id="rId10"/>
    <p:sldId id="263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14C6C-0D83-4BB5-BD22-CF7395BE25DE}" type="datetimeFigureOut">
              <a:rPr lang="ru-RU" smtClean="0"/>
              <a:pPr/>
              <a:t>15.03.2009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278E-1D42-4BDE-BF1E-E77695D1EF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14C6C-0D83-4BB5-BD22-CF7395BE25DE}" type="datetimeFigureOut">
              <a:rPr lang="ru-RU" smtClean="0"/>
              <a:pPr/>
              <a:t>15.03.2009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278E-1D42-4BDE-BF1E-E77695D1EF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14C6C-0D83-4BB5-BD22-CF7395BE25DE}" type="datetimeFigureOut">
              <a:rPr lang="ru-RU" smtClean="0"/>
              <a:pPr/>
              <a:t>15.03.2009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278E-1D42-4BDE-BF1E-E77695D1EF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14C6C-0D83-4BB5-BD22-CF7395BE25DE}" type="datetimeFigureOut">
              <a:rPr lang="ru-RU" smtClean="0"/>
              <a:pPr/>
              <a:t>15.03.2009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278E-1D42-4BDE-BF1E-E77695D1EF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14C6C-0D83-4BB5-BD22-CF7395BE25DE}" type="datetimeFigureOut">
              <a:rPr lang="ru-RU" smtClean="0"/>
              <a:pPr/>
              <a:t>15.03.2009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278E-1D42-4BDE-BF1E-E77695D1EF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14C6C-0D83-4BB5-BD22-CF7395BE25DE}" type="datetimeFigureOut">
              <a:rPr lang="ru-RU" smtClean="0"/>
              <a:pPr/>
              <a:t>15.03.2009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278E-1D42-4BDE-BF1E-E77695D1EF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14C6C-0D83-4BB5-BD22-CF7395BE25DE}" type="datetimeFigureOut">
              <a:rPr lang="ru-RU" smtClean="0"/>
              <a:pPr/>
              <a:t>15.03.2009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278E-1D42-4BDE-BF1E-E77695D1EF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14C6C-0D83-4BB5-BD22-CF7395BE25DE}" type="datetimeFigureOut">
              <a:rPr lang="ru-RU" smtClean="0"/>
              <a:pPr/>
              <a:t>15.03.2009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278E-1D42-4BDE-BF1E-E77695D1EF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14C6C-0D83-4BB5-BD22-CF7395BE25DE}" type="datetimeFigureOut">
              <a:rPr lang="ru-RU" smtClean="0"/>
              <a:pPr/>
              <a:t>15.03.2009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278E-1D42-4BDE-BF1E-E77695D1EF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14C6C-0D83-4BB5-BD22-CF7395BE25DE}" type="datetimeFigureOut">
              <a:rPr lang="ru-RU" smtClean="0"/>
              <a:pPr/>
              <a:t>15.03.2009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278E-1D42-4BDE-BF1E-E77695D1EF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14C6C-0D83-4BB5-BD22-CF7395BE25DE}" type="datetimeFigureOut">
              <a:rPr lang="ru-RU" smtClean="0"/>
              <a:pPr/>
              <a:t>15.03.2009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278E-1D42-4BDE-BF1E-E77695D1EF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14C6C-0D83-4BB5-BD22-CF7395BE25DE}" type="datetimeFigureOut">
              <a:rPr lang="ru-RU" smtClean="0"/>
              <a:pPr/>
              <a:t>15.03.2009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9278E-1D42-4BDE-BF1E-E77695D1EF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5572140"/>
            <a:ext cx="3757594" cy="1038220"/>
          </a:xfrm>
        </p:spPr>
        <p:txBody>
          <a:bodyPr>
            <a:normAutofit/>
          </a:bodyPr>
          <a:lstStyle/>
          <a:p>
            <a:pPr algn="r"/>
            <a:r>
              <a:rPr lang="ru-RU" sz="1100" i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 географии в 10 классе.</a:t>
            </a:r>
          </a:p>
          <a:p>
            <a:pPr algn="r"/>
            <a:r>
              <a:rPr lang="ru-RU" sz="1100" i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Автор: Карезина Нина Валентиновна, учитель </a:t>
            </a:r>
          </a:p>
          <a:p>
            <a:pPr algn="r"/>
            <a:r>
              <a:rPr lang="ru-RU" sz="1100" i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географии МОУ СОШ №5 города Светлого Калининградской области</a:t>
            </a:r>
          </a:p>
          <a:p>
            <a:pPr algn="r"/>
            <a:endParaRPr lang="ru-RU" sz="1100" i="1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0"/>
            <a:ext cx="8278227" cy="55092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 </a:t>
            </a:r>
          </a:p>
          <a:p>
            <a:pPr algn="ctr"/>
            <a:r>
              <a:rPr lang="ru-RU" sz="4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социально-экономической </a:t>
            </a:r>
          </a:p>
          <a:p>
            <a:pPr algn="ctr"/>
            <a:r>
              <a:rPr lang="ru-RU" sz="4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географии</a:t>
            </a:r>
          </a:p>
          <a:p>
            <a:pPr algn="ctr"/>
            <a:r>
              <a:rPr lang="ru-RU" sz="4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мира, ее роль в формировании</a:t>
            </a:r>
          </a:p>
          <a:p>
            <a:pPr algn="ctr"/>
            <a:r>
              <a:rPr lang="ru-RU" sz="4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географической культуры. </a:t>
            </a:r>
          </a:p>
          <a:p>
            <a:pPr algn="ctr"/>
            <a:r>
              <a:rPr lang="ru-RU" sz="4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Источники знаний. </a:t>
            </a:r>
            <a:r>
              <a:rPr lang="en-US" sz="4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структуры курса</a:t>
            </a:r>
          </a:p>
          <a:p>
            <a:pPr algn="ctr"/>
            <a:endParaRPr lang="ru-RU" sz="4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28860" y="2643182"/>
            <a:ext cx="4536000" cy="1836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3600" dirty="0" smtClean="0"/>
          </a:p>
          <a:p>
            <a:r>
              <a:rPr lang="ru-RU" sz="3600" dirty="0" smtClean="0"/>
              <a:t> Методы в географии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428596" y="571477"/>
            <a:ext cx="2357454" cy="144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описательный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428992" y="571480"/>
            <a:ext cx="2206245" cy="144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сравнительный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124262" y="571478"/>
            <a:ext cx="2614947" cy="144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Картографический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14282" y="5000635"/>
            <a:ext cx="3004412" cy="1440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endParaRPr lang="ru-RU" sz="2400" dirty="0" smtClean="0"/>
          </a:p>
          <a:p>
            <a:r>
              <a:rPr lang="ru-RU" sz="2400" dirty="0" err="1" smtClean="0"/>
              <a:t>геоинформационный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714744" y="5000636"/>
            <a:ext cx="2184316" cy="1440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статистический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357950" y="5000636"/>
            <a:ext cx="2292038" cy="144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моделирование</a:t>
            </a:r>
            <a:endParaRPr lang="ru-RU" sz="2400" dirty="0"/>
          </a:p>
        </p:txBody>
      </p:sp>
      <p:cxnSp>
        <p:nvCxnSpPr>
          <p:cNvPr id="15" name="Прямая со стрелкой 14"/>
          <p:cNvCxnSpPr>
            <a:endCxn id="8" idx="2"/>
          </p:cNvCxnSpPr>
          <p:nvPr/>
        </p:nvCxnSpPr>
        <p:spPr>
          <a:xfrm rot="10800000">
            <a:off x="1607324" y="2011478"/>
            <a:ext cx="1893107" cy="631705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7" idx="0"/>
          </p:cNvCxnSpPr>
          <p:nvPr/>
        </p:nvCxnSpPr>
        <p:spPr>
          <a:xfrm rot="5400000" flipH="1" flipV="1">
            <a:off x="4384398" y="2312702"/>
            <a:ext cx="642942" cy="18018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5572132" y="2071678"/>
            <a:ext cx="1714512" cy="571504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11" idx="0"/>
          </p:cNvCxnSpPr>
          <p:nvPr/>
        </p:nvCxnSpPr>
        <p:spPr>
          <a:xfrm rot="10800000" flipV="1">
            <a:off x="1716488" y="4500569"/>
            <a:ext cx="1998256" cy="500065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12" idx="0"/>
          </p:cNvCxnSpPr>
          <p:nvPr/>
        </p:nvCxnSpPr>
        <p:spPr>
          <a:xfrm rot="16200000" flipH="1">
            <a:off x="4546575" y="4740309"/>
            <a:ext cx="500066" cy="2058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13" idx="0"/>
          </p:cNvCxnSpPr>
          <p:nvPr/>
        </p:nvCxnSpPr>
        <p:spPr>
          <a:xfrm>
            <a:off x="5500694" y="4500570"/>
            <a:ext cx="2003275" cy="500066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Понятие «география»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sz="4600" u="sng" dirty="0" smtClean="0"/>
              <a:t>География </a:t>
            </a:r>
            <a:r>
              <a:rPr lang="ru-RU" dirty="0" smtClean="0"/>
              <a:t>(от греч. </a:t>
            </a:r>
            <a:r>
              <a:rPr lang="ru-RU" dirty="0" err="1" smtClean="0"/>
              <a:t>geo</a:t>
            </a:r>
            <a:r>
              <a:rPr lang="ru-RU" dirty="0" smtClean="0"/>
              <a:t> — «земля» — и </a:t>
            </a:r>
            <a:r>
              <a:rPr lang="ru-RU" dirty="0" err="1" smtClean="0"/>
              <a:t>grapho</a:t>
            </a:r>
            <a:r>
              <a:rPr lang="ru-RU" dirty="0" smtClean="0"/>
              <a:t> — «пишу») — наука, изучающая </a:t>
            </a:r>
          </a:p>
          <a:p>
            <a:r>
              <a:rPr lang="ru-RU" dirty="0" smtClean="0"/>
              <a:t>географическую оболочку Земли, её структуру и динамику,</a:t>
            </a:r>
          </a:p>
          <a:p>
            <a:r>
              <a:rPr lang="ru-RU" dirty="0" smtClean="0"/>
              <a:t> взаимодействие и распределение в пространстве её отдельных компонентов. </a:t>
            </a:r>
          </a:p>
          <a:p>
            <a:r>
              <a:rPr lang="ru-RU" sz="4000" u="sng" dirty="0" smtClean="0"/>
              <a:t>Основные цели </a:t>
            </a:r>
            <a:r>
              <a:rPr lang="ru-RU" dirty="0" smtClean="0"/>
              <a:t>— </a:t>
            </a:r>
          </a:p>
          <a:p>
            <a:r>
              <a:rPr lang="ru-RU" dirty="0" smtClean="0"/>
              <a:t>географическое обоснование путей рациональной территориальной организации общества и природопользования, </a:t>
            </a:r>
          </a:p>
          <a:p>
            <a:r>
              <a:rPr lang="ru-RU" dirty="0" smtClean="0"/>
              <a:t>создание основ стратегии экологически безопасного развития общества. </a:t>
            </a:r>
          </a:p>
          <a:p>
            <a:r>
              <a:rPr lang="ru-RU" sz="3800" u="sng" dirty="0" smtClean="0"/>
              <a:t>Важнейший предмет изучения географии </a:t>
            </a:r>
            <a:r>
              <a:rPr lang="ru-RU" dirty="0" smtClean="0"/>
              <a:t>— процессы</a:t>
            </a:r>
          </a:p>
          <a:p>
            <a:r>
              <a:rPr lang="ru-RU" dirty="0" smtClean="0"/>
              <a:t> взаимодействия человека и природы, </a:t>
            </a:r>
          </a:p>
          <a:p>
            <a:r>
              <a:rPr lang="ru-RU" dirty="0" smtClean="0"/>
              <a:t>закономерности размещения и взаимодействия компонентов географической среды и их сочетаний на локальном, региональном, национальном (государственном), континентальном, океаническом и глобальном уровнях.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Место географии в системе наук по И. Канту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4286250" cy="4772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4929190" y="1643049"/>
            <a:ext cx="3848682" cy="468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/>
              <a:t>Иммануил Кант </a:t>
            </a:r>
          </a:p>
          <a:p>
            <a:r>
              <a:rPr lang="ru-RU" sz="2800" dirty="0" smtClean="0"/>
              <a:t>(1724-1804),</a:t>
            </a:r>
          </a:p>
          <a:p>
            <a:r>
              <a:rPr lang="ru-RU" sz="2800" dirty="0" smtClean="0"/>
              <a:t> известный нам как </a:t>
            </a:r>
          </a:p>
          <a:p>
            <a:r>
              <a:rPr lang="ru-RU" sz="2800" dirty="0" smtClean="0"/>
              <a:t>великий</a:t>
            </a:r>
          </a:p>
          <a:p>
            <a:r>
              <a:rPr lang="ru-RU" sz="2800" dirty="0" smtClean="0"/>
              <a:t> немецкий философ, </a:t>
            </a:r>
          </a:p>
          <a:p>
            <a:r>
              <a:rPr lang="ru-RU" sz="2800" dirty="0" smtClean="0"/>
              <a:t>в течение 40 лет </a:t>
            </a:r>
          </a:p>
          <a:p>
            <a:r>
              <a:rPr lang="ru-RU" sz="2800" dirty="0" smtClean="0"/>
              <a:t>Преподавал</a:t>
            </a:r>
          </a:p>
          <a:p>
            <a:r>
              <a:rPr lang="ru-RU" sz="2800" dirty="0" smtClean="0"/>
              <a:t> физическую географию</a:t>
            </a:r>
          </a:p>
          <a:p>
            <a:r>
              <a:rPr lang="ru-RU" sz="2800" dirty="0" smtClean="0"/>
              <a:t> в университете</a:t>
            </a:r>
          </a:p>
          <a:p>
            <a:r>
              <a:rPr lang="ru-RU" sz="2800" dirty="0" smtClean="0"/>
              <a:t> г. Кенигсберга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1296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/>
              <a:t>Для обоснования существования географии как самостоятельной дисциплины и определения ее места в системе наук </a:t>
            </a:r>
            <a:r>
              <a:rPr lang="ru-RU" sz="2800" dirty="0" smtClean="0"/>
              <a:t>И.Кант </a:t>
            </a:r>
            <a:r>
              <a:rPr lang="ru-RU" sz="2800" dirty="0"/>
              <a:t>предложил такую классификацию:</a:t>
            </a:r>
          </a:p>
          <a:p>
            <a:pPr lvl="2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357550" y="1428734"/>
            <a:ext cx="2088000" cy="792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4400" dirty="0" smtClean="0"/>
              <a:t>  </a:t>
            </a:r>
            <a:r>
              <a:rPr lang="ru-RU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Науки</a:t>
            </a:r>
            <a:endParaRPr lang="ru-RU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2857496"/>
            <a:ext cx="2513701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Существенные,</a:t>
            </a:r>
          </a:p>
          <a:p>
            <a:r>
              <a:rPr lang="ru-RU" sz="2800" dirty="0" smtClean="0"/>
              <a:t>предметные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857488" y="2857496"/>
            <a:ext cx="281974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Временные,</a:t>
            </a:r>
          </a:p>
          <a:p>
            <a:r>
              <a:rPr lang="ru-RU" sz="2800" dirty="0" smtClean="0"/>
              <a:t>хронологические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857884" y="2857496"/>
            <a:ext cx="3143271" cy="9541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Пространственные,</a:t>
            </a:r>
          </a:p>
          <a:p>
            <a:r>
              <a:rPr lang="ru-RU" sz="2800" dirty="0" smtClean="0"/>
              <a:t>хронологические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928662" y="4214818"/>
            <a:ext cx="1988301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математика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285852" y="5500702"/>
            <a:ext cx="1282274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физика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714744" y="4572008"/>
            <a:ext cx="1408527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история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786578" y="4572008"/>
            <a:ext cx="1743939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география</a:t>
            </a:r>
            <a:endParaRPr lang="ru-RU" sz="2800" dirty="0"/>
          </a:p>
        </p:txBody>
      </p:sp>
      <p:sp>
        <p:nvSpPr>
          <p:cNvPr id="32" name="Стрелка углом вверх 31"/>
          <p:cNvSpPr/>
          <p:nvPr/>
        </p:nvSpPr>
        <p:spPr>
          <a:xfrm rot="10800000">
            <a:off x="1428728" y="1735444"/>
            <a:ext cx="1939850" cy="1122051"/>
          </a:xfrm>
          <a:prstGeom prst="bentUpArrow">
            <a:avLst>
              <a:gd name="adj1" fmla="val 16851"/>
              <a:gd name="adj2" fmla="val 22090"/>
              <a:gd name="adj3" fmla="val 25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углом вверх 32"/>
          <p:cNvSpPr/>
          <p:nvPr/>
        </p:nvSpPr>
        <p:spPr>
          <a:xfrm rot="10800000" flipH="1">
            <a:off x="5449090" y="1741996"/>
            <a:ext cx="1908992" cy="1115500"/>
          </a:xfrm>
          <a:prstGeom prst="bentUpArrow">
            <a:avLst>
              <a:gd name="adj1" fmla="val 20316"/>
              <a:gd name="adj2" fmla="val 25000"/>
              <a:gd name="adj3" fmla="val 25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4214810" y="2214554"/>
            <a:ext cx="357190" cy="64294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углом вверх 35"/>
          <p:cNvSpPr/>
          <p:nvPr/>
        </p:nvSpPr>
        <p:spPr>
          <a:xfrm rot="5400000">
            <a:off x="119127" y="3881345"/>
            <a:ext cx="921830" cy="731520"/>
          </a:xfrm>
          <a:prstGeom prst="bent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углом вверх 36"/>
          <p:cNvSpPr/>
          <p:nvPr/>
        </p:nvSpPr>
        <p:spPr>
          <a:xfrm rot="5400000">
            <a:off x="146276" y="4711452"/>
            <a:ext cx="1207582" cy="1071570"/>
          </a:xfrm>
          <a:prstGeom prst="bentUpArrow">
            <a:avLst>
              <a:gd name="adj1" fmla="val 18905"/>
              <a:gd name="adj2" fmla="val 23171"/>
              <a:gd name="adj3" fmla="val 25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4214810" y="3857628"/>
            <a:ext cx="357190" cy="71438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7358082" y="3857628"/>
            <a:ext cx="357190" cy="71438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Рисунок 41" descr="j0353996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082" y="5143512"/>
            <a:ext cx="1305174" cy="1571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5"/>
            <a:ext cx="8472518" cy="2500330"/>
          </a:xfr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физическую,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коммерческую (экономическая),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географию нравов (культурная география) 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политическую географию.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34" y="285728"/>
            <a:ext cx="8429684" cy="14465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Кроме того, саму географию</a:t>
            </a:r>
          </a:p>
          <a:p>
            <a:pPr>
              <a:buNone/>
            </a:pPr>
            <a:r>
              <a:rPr lang="ru-RU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Иммануил Кант разделил   на:</a:t>
            </a: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1071538" y="4714884"/>
            <a:ext cx="7358114" cy="1785950"/>
          </a:xfrm>
          <a:prstGeom prst="horizontalScroll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Таким образом, были сформированы основные направления географической науки существующие и сегодня.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Структура современной</a:t>
            </a:r>
            <a:r>
              <a:rPr lang="ru-RU" sz="3600" dirty="0"/>
              <a:t> </a:t>
            </a:r>
            <a:r>
              <a:rPr lang="ru-RU" sz="3600" dirty="0" smtClean="0"/>
              <a:t>географии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000108"/>
            <a:ext cx="3672031" cy="22467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Естественнонаучный блок:</a:t>
            </a:r>
          </a:p>
          <a:p>
            <a:r>
              <a:rPr lang="ru-RU" sz="2000" dirty="0" smtClean="0"/>
              <a:t>Общая физическая география</a:t>
            </a:r>
          </a:p>
          <a:p>
            <a:r>
              <a:rPr lang="ru-RU" sz="2000" dirty="0" smtClean="0"/>
              <a:t>Ландшафтоведение</a:t>
            </a:r>
          </a:p>
          <a:p>
            <a:r>
              <a:rPr lang="ru-RU" sz="2000" dirty="0" smtClean="0"/>
              <a:t>Климатология</a:t>
            </a:r>
          </a:p>
          <a:p>
            <a:r>
              <a:rPr lang="ru-RU" sz="2000" dirty="0" smtClean="0"/>
              <a:t>И др.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072066" y="1000109"/>
            <a:ext cx="3786214" cy="2340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Природно-общественный блок:</a:t>
            </a:r>
          </a:p>
          <a:p>
            <a:r>
              <a:rPr lang="ru-RU" sz="2000" dirty="0" smtClean="0"/>
              <a:t>Геоэкология</a:t>
            </a:r>
          </a:p>
          <a:p>
            <a:r>
              <a:rPr lang="ru-RU" sz="2000" dirty="0" smtClean="0"/>
              <a:t>География природных ресурсов,</a:t>
            </a:r>
          </a:p>
          <a:p>
            <a:r>
              <a:rPr lang="ru-RU" sz="2000" dirty="0" smtClean="0"/>
              <a:t>Историческая география</a:t>
            </a:r>
          </a:p>
          <a:p>
            <a:r>
              <a:rPr lang="ru-RU" sz="2000" dirty="0" smtClean="0"/>
              <a:t>Рекреационная география</a:t>
            </a:r>
          </a:p>
          <a:p>
            <a:r>
              <a:rPr lang="ru-RU" sz="2000" dirty="0" smtClean="0"/>
              <a:t>И др.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357422" y="3571876"/>
            <a:ext cx="4587090" cy="316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u="sng" dirty="0" smtClean="0"/>
              <a:t>Социально-экономический блок:</a:t>
            </a:r>
          </a:p>
          <a:p>
            <a:r>
              <a:rPr lang="ru-RU" sz="2000" dirty="0" smtClean="0"/>
              <a:t>Общая социально-экономическая география</a:t>
            </a:r>
          </a:p>
          <a:p>
            <a:r>
              <a:rPr lang="ru-RU" sz="2000" dirty="0" smtClean="0"/>
              <a:t>География промышленности</a:t>
            </a:r>
          </a:p>
          <a:p>
            <a:r>
              <a:rPr lang="ru-RU" sz="2000" dirty="0" smtClean="0"/>
              <a:t>География сельского хозяйства</a:t>
            </a:r>
          </a:p>
          <a:p>
            <a:r>
              <a:rPr lang="ru-RU" sz="2000" dirty="0" smtClean="0"/>
              <a:t>География транспорта</a:t>
            </a:r>
          </a:p>
          <a:p>
            <a:r>
              <a:rPr lang="ru-RU" sz="2000" dirty="0" smtClean="0"/>
              <a:t>География населения</a:t>
            </a:r>
          </a:p>
          <a:p>
            <a:r>
              <a:rPr lang="ru-RU" sz="2000" dirty="0" smtClean="0"/>
              <a:t>Страноведение</a:t>
            </a:r>
          </a:p>
          <a:p>
            <a:r>
              <a:rPr lang="ru-RU" sz="2000" dirty="0" smtClean="0"/>
              <a:t>Политическая география</a:t>
            </a:r>
          </a:p>
          <a:p>
            <a:r>
              <a:rPr lang="ru-RU" sz="2000" dirty="0" smtClean="0"/>
              <a:t>И др.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1714480" y="642918"/>
            <a:ext cx="357190" cy="357190"/>
          </a:xfrm>
          <a:prstGeom prst="downArrow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858016" y="642918"/>
            <a:ext cx="285752" cy="357190"/>
          </a:xfrm>
          <a:prstGeom prst="downArrow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286248" y="642918"/>
            <a:ext cx="428628" cy="2928958"/>
          </a:xfrm>
          <a:prstGeom prst="downArrow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000" dirty="0" smtClean="0"/>
              <a:t>Социально-экономическая география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u="sng" dirty="0" smtClean="0"/>
              <a:t>Изучает</a:t>
            </a:r>
            <a:r>
              <a:rPr lang="ru-RU" dirty="0" smtClean="0"/>
              <a:t> территориальную организацию общества в различных странах, районах, местностях. </a:t>
            </a:r>
          </a:p>
          <a:p>
            <a:r>
              <a:rPr lang="ru-RU" u="sng" dirty="0" smtClean="0"/>
              <a:t>Подразделяется</a:t>
            </a:r>
            <a:r>
              <a:rPr lang="ru-RU" dirty="0" smtClean="0"/>
              <a:t> на:  а)экономическую географию,  б) социальную географию и особую ветвь —             в) географию населения. </a:t>
            </a:r>
          </a:p>
          <a:p>
            <a:r>
              <a:rPr lang="ru-RU" dirty="0" smtClean="0"/>
              <a:t>Социально-экономическая география составляет основное ядро </a:t>
            </a:r>
            <a:r>
              <a:rPr lang="ru-RU" i="1" dirty="0" smtClean="0"/>
              <a:t>общественной географии</a:t>
            </a:r>
          </a:p>
          <a:p>
            <a:r>
              <a:rPr lang="ru-RU" u="sng" dirty="0" smtClean="0"/>
              <a:t>Общественная география </a:t>
            </a:r>
            <a:r>
              <a:rPr lang="ru-RU" dirty="0" smtClean="0"/>
              <a:t>-  совокупность всех географических научных дисциплин и направлений, занимающихся исследованием </a:t>
            </a:r>
            <a:r>
              <a:rPr lang="ru-RU" u="sng" dirty="0" smtClean="0"/>
              <a:t>общественных явлений.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важнейшим задачам географии относятся: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Выявление точного местоположения объектов различной природы,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Выявление закономерностей размещения,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Изучение взаимодействия человека с природной средой,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Районирование, предполагающее выделение участков земной поверхности, которые по своим природным или экономическим особенностям отличаются от окружающей территории.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Познакомьтесь самостоятельно с работами этих выдающихся учёных-географов</a:t>
            </a:r>
            <a:endParaRPr lang="ru-RU" sz="3200" dirty="0"/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>
          <a:xfrm>
            <a:off x="428596" y="5429264"/>
            <a:ext cx="4040188" cy="63976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Баранский</a:t>
            </a:r>
            <a:r>
              <a:rPr lang="ru-RU" dirty="0" smtClean="0"/>
              <a:t> Николай Николаевич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xfrm>
            <a:off x="4714876" y="5500702"/>
            <a:ext cx="4041775" cy="639762"/>
          </a:xfrm>
        </p:spPr>
        <p:txBody>
          <a:bodyPr>
            <a:noAutofit/>
          </a:bodyPr>
          <a:lstStyle/>
          <a:p>
            <a:r>
              <a:rPr lang="ru-RU" sz="2200" dirty="0" err="1" smtClean="0"/>
              <a:t>Витвер</a:t>
            </a:r>
            <a:r>
              <a:rPr lang="ru-RU" sz="2200" dirty="0" smtClean="0"/>
              <a:t> Иван </a:t>
            </a:r>
          </a:p>
          <a:p>
            <a:r>
              <a:rPr lang="ru-RU" sz="2200" dirty="0" smtClean="0"/>
              <a:t>Александрович</a:t>
            </a:r>
            <a:endParaRPr lang="ru-RU" sz="2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 r="18789"/>
          <a:stretch>
            <a:fillRect/>
          </a:stretch>
        </p:blipFill>
        <p:spPr bwMode="auto">
          <a:xfrm>
            <a:off x="4786314" y="1611419"/>
            <a:ext cx="2428892" cy="3674969"/>
          </a:xfrm>
          <a:prstGeom prst="rect">
            <a:avLst/>
          </a:prstGeom>
          <a:ln cmpd="dbl">
            <a:solidFill>
              <a:srgbClr val="7030A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576008"/>
            <a:ext cx="2626428" cy="36997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427</Words>
  <Application>Microsoft Office PowerPoint</Application>
  <PresentationFormat>Экран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Понятие «география»</vt:lpstr>
      <vt:lpstr>Место географии в системе наук по И. Канту</vt:lpstr>
      <vt:lpstr>Слайд 4</vt:lpstr>
      <vt:lpstr>Слайд 5</vt:lpstr>
      <vt:lpstr>Слайд 6</vt:lpstr>
      <vt:lpstr>Социально-экономическая география</vt:lpstr>
      <vt:lpstr>К важнейшим задачам географии относятся:</vt:lpstr>
      <vt:lpstr>Познакомьтесь самостоятельно с работами этих выдающихся учёных-географов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Предмет социально-экономической географии мира, ее роль в формировании географической культуры. Источники знаний.  Особенности структуры курса</dc:title>
  <dc:creator>Нина Валентиновна</dc:creator>
  <cp:lastModifiedBy>Нина Валентиновна</cp:lastModifiedBy>
  <cp:revision>40</cp:revision>
  <dcterms:created xsi:type="dcterms:W3CDTF">2009-01-12T16:52:12Z</dcterms:created>
  <dcterms:modified xsi:type="dcterms:W3CDTF">2009-03-15T17:51:10Z</dcterms:modified>
</cp:coreProperties>
</file>