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266" r:id="rId12"/>
    <p:sldId id="270" r:id="rId13"/>
    <p:sldId id="271" r:id="rId14"/>
    <p:sldId id="269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A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67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A9CFAC-87A4-4B75-872A-CC8393E45D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B4F507-98DF-4368-A102-36C3DDDAC1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8BA51-9288-42BC-A3BA-67F45A738721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5.wm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023475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143248"/>
            <a:ext cx="1357322" cy="14180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23079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Отраслевая </a:t>
            </a:r>
            <a:b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структура мирового хозяйства </a:t>
            </a:r>
            <a:b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Воздействие НТР.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286388"/>
            <a:ext cx="1384352" cy="139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j016309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5" y="5143513"/>
            <a:ext cx="1496775" cy="1714488"/>
          </a:xfrm>
          <a:prstGeom prst="rect">
            <a:avLst/>
          </a:prstGeom>
        </p:spPr>
      </p:pic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2643174" y="5429264"/>
            <a:ext cx="37369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400" i="1" dirty="0">
                <a:latin typeface="Cambria" pitchFamily="18" charset="0"/>
              </a:rPr>
              <a:t>Урок географии в 10-ом классе.</a:t>
            </a:r>
          </a:p>
          <a:p>
            <a:r>
              <a:rPr lang="ru-RU" sz="1400" i="1" dirty="0">
                <a:latin typeface="Cambria" pitchFamily="18" charset="0"/>
              </a:rPr>
              <a:t>Автор: Карезина Нина Валентиновна,</a:t>
            </a:r>
          </a:p>
          <a:p>
            <a:r>
              <a:rPr lang="ru-RU" sz="1400" i="1" dirty="0">
                <a:latin typeface="Cambria" pitchFamily="18" charset="0"/>
              </a:rPr>
              <a:t> учитель географии МОУ СОШ №5 </a:t>
            </a:r>
          </a:p>
          <a:p>
            <a:r>
              <a:rPr lang="ru-RU" sz="1400" i="1" dirty="0">
                <a:latin typeface="Cambria" pitchFamily="18" charset="0"/>
              </a:rPr>
              <a:t>города Светлого Калининградской области.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AutoShape 4"/>
          <p:cNvSpPr>
            <a:spLocks noChangeArrowheads="1"/>
          </p:cNvSpPr>
          <p:nvPr/>
        </p:nvSpPr>
        <p:spPr bwMode="auto">
          <a:xfrm>
            <a:off x="0" y="0"/>
            <a:ext cx="9144000" cy="936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/>
              <a:t>Воздействие НТР на отраслевую структуру</a:t>
            </a:r>
          </a:p>
          <a:p>
            <a:pPr algn="ctr"/>
            <a:r>
              <a:rPr lang="ru-RU" sz="3200"/>
              <a:t> материального производства</a:t>
            </a:r>
          </a:p>
        </p:txBody>
      </p:sp>
      <p:sp>
        <p:nvSpPr>
          <p:cNvPr id="119814" name="AutoShape 6"/>
          <p:cNvSpPr>
            <a:spLocks noChangeArrowheads="1"/>
          </p:cNvSpPr>
          <p:nvPr/>
        </p:nvSpPr>
        <p:spPr bwMode="auto">
          <a:xfrm>
            <a:off x="1152525" y="1000108"/>
            <a:ext cx="7848600" cy="21431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5050">
                  <a:gamma/>
                  <a:shade val="27451"/>
                  <a:invGamma/>
                </a:srgbClr>
              </a:gs>
              <a:gs pos="50000">
                <a:srgbClr val="FF5050"/>
              </a:gs>
              <a:gs pos="100000">
                <a:srgbClr val="FF5050">
                  <a:gamma/>
                  <a:shade val="27451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u="sng" dirty="0">
                <a:solidFill>
                  <a:srgbClr val="FFFFFF"/>
                </a:solidFill>
              </a:rPr>
              <a:t>В промышленности: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</a:p>
          <a:p>
            <a:r>
              <a:rPr lang="ru-RU" sz="2800" dirty="0">
                <a:solidFill>
                  <a:srgbClr val="FFFFFF"/>
                </a:solidFill>
              </a:rPr>
              <a:t>выросла доля обрабатывающих отраслей, </a:t>
            </a:r>
            <a:endParaRPr lang="ru-RU" sz="2800" dirty="0" smtClean="0">
              <a:solidFill>
                <a:srgbClr val="FFFFFF"/>
              </a:solidFill>
            </a:endParaRPr>
          </a:p>
          <a:p>
            <a:r>
              <a:rPr lang="ru-RU" sz="2800" dirty="0" smtClean="0">
                <a:solidFill>
                  <a:srgbClr val="FFFFFF"/>
                </a:solidFill>
              </a:rPr>
              <a:t>особенно отраслей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«авангардной тройки» </a:t>
            </a:r>
            <a:r>
              <a:rPr lang="ru-RU" sz="2800" dirty="0" smtClean="0">
                <a:solidFill>
                  <a:srgbClr val="FFFFFF"/>
                </a:solidFill>
              </a:rPr>
              <a:t>-</a:t>
            </a:r>
          </a:p>
          <a:p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>
                <a:solidFill>
                  <a:srgbClr val="FFFFFF"/>
                </a:solidFill>
              </a:rPr>
              <a:t>энергетики, </a:t>
            </a:r>
            <a:r>
              <a:rPr lang="ru-RU" sz="2800" dirty="0" smtClean="0">
                <a:solidFill>
                  <a:srgbClr val="FFFFFF"/>
                </a:solidFill>
              </a:rPr>
              <a:t>машиностроения</a:t>
            </a:r>
            <a:r>
              <a:rPr lang="ru-RU" sz="2800" dirty="0">
                <a:solidFill>
                  <a:srgbClr val="FFFFFF"/>
                </a:solidFill>
              </a:rPr>
              <a:t>, химической </a:t>
            </a:r>
            <a:endParaRPr lang="ru-RU" sz="2800" dirty="0" smtClean="0">
              <a:solidFill>
                <a:srgbClr val="FFFFFF"/>
              </a:solidFill>
            </a:endParaRPr>
          </a:p>
          <a:p>
            <a:r>
              <a:rPr lang="ru-RU" sz="2800" dirty="0" smtClean="0">
                <a:solidFill>
                  <a:srgbClr val="FFFFFF"/>
                </a:solidFill>
              </a:rPr>
              <a:t>промышленности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119815" name="AutoShape 7"/>
          <p:cNvSpPr>
            <a:spLocks noChangeArrowheads="1"/>
          </p:cNvSpPr>
          <p:nvPr/>
        </p:nvSpPr>
        <p:spPr bwMode="auto">
          <a:xfrm>
            <a:off x="1714480" y="3286124"/>
            <a:ext cx="7205689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u="sng" dirty="0">
                <a:solidFill>
                  <a:schemeClr val="tx1"/>
                </a:solidFill>
              </a:rPr>
              <a:t>В сельском хозяйстве: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изменения </a:t>
            </a:r>
            <a:r>
              <a:rPr lang="ru-RU" sz="2800" dirty="0">
                <a:solidFill>
                  <a:schemeClr val="tx1"/>
                </a:solidFill>
              </a:rPr>
              <a:t>происходят медленнее. </a:t>
            </a:r>
          </a:p>
          <a:p>
            <a:r>
              <a:rPr lang="ru-RU" sz="2800" dirty="0">
                <a:solidFill>
                  <a:schemeClr val="tx1"/>
                </a:solidFill>
              </a:rPr>
              <a:t>Возрастает доля животноводства.</a:t>
            </a:r>
          </a:p>
        </p:txBody>
      </p:sp>
      <p:sp>
        <p:nvSpPr>
          <p:cNvPr id="119816" name="AutoShape 8"/>
          <p:cNvSpPr>
            <a:spLocks noChangeArrowheads="1"/>
          </p:cNvSpPr>
          <p:nvPr/>
        </p:nvSpPr>
        <p:spPr bwMode="auto">
          <a:xfrm>
            <a:off x="1223962" y="5130799"/>
            <a:ext cx="7777194" cy="14684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800" u="sng" dirty="0">
                <a:solidFill>
                  <a:srgbClr val="FFFFFF"/>
                </a:solidFill>
              </a:rPr>
              <a:t>В транспорте:</a:t>
            </a:r>
          </a:p>
          <a:p>
            <a:r>
              <a:rPr lang="ru-RU" sz="2800" dirty="0" smtClean="0">
                <a:solidFill>
                  <a:srgbClr val="FFFFFF"/>
                </a:solidFill>
              </a:rPr>
              <a:t>уменьшается </a:t>
            </a:r>
            <a:r>
              <a:rPr lang="ru-RU" sz="2800" dirty="0">
                <a:solidFill>
                  <a:srgbClr val="FFFFFF"/>
                </a:solidFill>
              </a:rPr>
              <a:t>роль Ж/Д транспорта, возрастает </a:t>
            </a:r>
            <a:endParaRPr lang="ru-RU" sz="2800" dirty="0" smtClean="0">
              <a:solidFill>
                <a:srgbClr val="FFFFFF"/>
              </a:solidFill>
            </a:endParaRPr>
          </a:p>
          <a:p>
            <a:r>
              <a:rPr lang="ru-RU" sz="2800" dirty="0" smtClean="0">
                <a:solidFill>
                  <a:srgbClr val="FFFFFF"/>
                </a:solidFill>
              </a:rPr>
              <a:t>доля автомобильного </a:t>
            </a:r>
            <a:r>
              <a:rPr lang="ru-RU" sz="2800" dirty="0">
                <a:solidFill>
                  <a:srgbClr val="FFFFFF"/>
                </a:solidFill>
              </a:rPr>
              <a:t>транспорта и воздушного</a:t>
            </a:r>
          </a:p>
        </p:txBody>
      </p:sp>
      <p:pic>
        <p:nvPicPr>
          <p:cNvPr id="7" name="Рисунок 6" descr="J0285360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142984"/>
            <a:ext cx="1045385" cy="1289221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286124"/>
            <a:ext cx="15716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j0410885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57826"/>
            <a:ext cx="1252425" cy="1220847"/>
          </a:xfrm>
          <a:prstGeom prst="rect">
            <a:avLst/>
          </a:prstGeom>
        </p:spPr>
      </p:pic>
      <p:pic>
        <p:nvPicPr>
          <p:cNvPr id="14" name="Содержимое 13" descr="j0411944.wmf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429784" y="3000372"/>
            <a:ext cx="1697859" cy="13291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08511E-6 C -0.00086 0.00184 -0.00139 0.00462 -0.00277 0.00577 C -0.00538 0.00786 -0.01146 0.00948 -0.01146 0.00948 C -0.01857 0.01595 -0.03073 0.0215 -0.03906 0.02497 C -0.06527 0.02381 -0.07257 0.02705 -0.09114 0.01919 C -0.09253 0.0178 -0.09392 0.01618 -0.09548 0.01526 C -0.09826 0.01364 -0.10156 0.01341 -0.10434 0.01156 C -0.10955 0.00786 -0.1151 0.00416 -0.12014 -8.08511E-6 C -0.13211 -0.00949 -0.14166 -0.01943 -0.15503 -0.02522 C -0.16684 -0.03562 -0.17864 -0.0414 -0.19271 -0.04441 C -0.20868 -0.04372 -0.22448 -0.04372 -0.24045 -0.04256 C -0.25468 -0.04164 -0.26354 -0.03308 -0.27534 -0.02522 C -0.28021 -0.02198 -0.28611 -0.02082 -0.29114 -0.01758 C -0.29514 -0.00972 -0.29861 -0.00926 -0.30434 -0.00394 C -0.3085 -8.08511E-6 -0.3151 0.0067 -0.31875 0.01156 C -0.32777 0.02358 -0.31527 0.01179 -0.32604 0.02104 C -0.32795 0.02497 -0.32986 0.02867 -0.33177 0.0326 C -0.33264 0.03445 -0.33229 0.037 -0.33333 0.03861 C -0.33576 0.04255 -0.33958 0.04417 -0.34201 0.0481 C -0.34652 0.0555 -0.34791 0.05897 -0.35347 0.06544 C -0.35955 0.07261 -0.36041 0.07677 -0.36666 0.08094 C -0.37656 0.08764 -0.38958 0.08741 -0.4 0.0888 C -0.42257 0.0962 -0.4335 0.09528 -0.46215 0.09643 C -0.49757 0.10753 -0.52135 0.10314 -0.56371 0.10406 C -0.57691 0.1073 -0.58975 0.11146 -0.60277 0.11563 C -0.61215 0.12418 -0.60347 0.11771 -0.62309 0.12141 C -0.62604 0.1221 -0.62882 0.12418 -0.63177 0.12534 C -0.63854 0.13158 -0.64948 0.13505 -0.65781 0.13898 C -0.66458 0.148 -0.67378 0.15332 -0.68246 0.15818 C -0.68941 0.16743 -0.70312 0.17738 -0.71146 0.18524 C -0.71996 0.19333 -0.72413 0.20143 -0.73177 0.20836 C -0.74166 0.22802 -0.75277 0.24606 -0.76371 0.26433 C -0.76632 0.26873 -0.76753 0.27497 -0.771 0.27798 C -0.77882 0.28468 -0.78593 0.29255 -0.79409 0.29902 C -0.80208 0.3055 -0.80642 0.30966 -0.8158 0.31267 C -0.83038 0.32215 -0.83333 0.31984 -0.84913 0.32423 C -0.85798 0.32677 -0.86666 0.33094 -0.87534 0.33394 C -0.88663 0.33325 -0.89757 0.33302 -0.90868 0.33186 C -0.91406 0.3314 -0.91267 0.32886 -0.91736 0.32608 C -0.92014 0.32446 -0.92604 0.32238 -0.92604 0.32238 C -0.93437 0.32377 -0.93889 0.32492 -0.94635 0.32816 C -0.9493 0.32955 -0.95503 0.33186 -0.95503 0.33186 C -0.96302 0.33903 -0.96493 0.34065 -0.97378 0.34343 C -0.9842 0.35291 -0.97899 0.35013 -0.98836 0.35314 C -1.00573 0.36886 -1.03646 0.36956 -1.05503 0.37048 C -1.06076 0.37256 -1.06666 0.37372 -1.07222 0.37627 C -1.0783 0.38158 -1.0842 0.38182 -1.09114 0.38413 C -1.10034 0.38737 -1.10816 0.39454 -1.11736 0.39754 C -1.13298 0.40818 -1.15208 0.41535 -1.16944 0.41697 C -1.1868 0.41859 -1.2217 0.42067 -1.2217 0.42067 C -1.22691 0.42321 -1.22448 0.42275 -1.22882 0.42275 " pathEditMode="relative" ptsTypes="ffffffffffffffffffffffffffffffffffffffffffffffffff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nimBg="1"/>
      <p:bldP spid="119814" grpId="0" animBg="1"/>
      <p:bldP spid="119815" grpId="0" animBg="1"/>
      <p:bldP spid="1198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sz="2800" b="1" dirty="0"/>
              <a:t>Двучленная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ru-RU" sz="2800" b="1" dirty="0"/>
          </a:p>
          <a:p>
            <a:pPr marL="609600" indent="-609600">
              <a:buFont typeface="Wingdings" pitchFamily="2" charset="2"/>
              <a:buAutoNum type="arabicPeriod"/>
            </a:pPr>
            <a:endParaRPr lang="ru-RU" sz="2800" b="1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 b="1" dirty="0"/>
              <a:t>Трёхчленная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ru-RU" sz="2800" b="1" dirty="0"/>
          </a:p>
          <a:p>
            <a:pPr marL="609600" indent="-609600">
              <a:buFont typeface="Wingdings" pitchFamily="2" charset="2"/>
              <a:buAutoNum type="arabicPeriod"/>
            </a:pPr>
            <a:endParaRPr lang="ru-RU" sz="2800" b="1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 b="1" dirty="0"/>
              <a:t>Десятичленная</a:t>
            </a:r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>
            <a:off x="357158" y="0"/>
            <a:ext cx="8572560" cy="936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Основные модели мирового хозяйства</a:t>
            </a:r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>
            <a:off x="3995738" y="2276475"/>
            <a:ext cx="19446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6143636" y="2060575"/>
            <a:ext cx="2286016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>
                  <a:gamma/>
                  <a:shade val="46275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rgbClr val="00B0F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СЕВЕР - ЮГ</a:t>
            </a:r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>
            <a:off x="4211638" y="3860800"/>
            <a:ext cx="1800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916" name="Line 12"/>
          <p:cNvSpPr>
            <a:spLocks noChangeShapeType="1"/>
          </p:cNvSpPr>
          <p:nvPr/>
        </p:nvSpPr>
        <p:spPr bwMode="auto">
          <a:xfrm>
            <a:off x="4643438" y="5373688"/>
            <a:ext cx="13684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392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924175"/>
            <a:ext cx="2316152" cy="1562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686470"/>
            <a:ext cx="2357454" cy="1647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  <p:bldP spid="123908" grpId="0" animBg="1"/>
      <p:bldP spid="123910" grpId="0" animBg="1"/>
      <p:bldP spid="123911" grpId="0" animBg="1"/>
      <p:bldP spid="123913" grpId="0" animBg="1"/>
      <p:bldP spid="1239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14348" y="0"/>
            <a:ext cx="78486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Трехчленная модель мирового хозяйства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403350" y="1196975"/>
            <a:ext cx="0" cy="3603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4140200" y="1196975"/>
            <a:ext cx="0" cy="3587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7740650" y="1196975"/>
            <a:ext cx="0" cy="3587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39750" y="1557338"/>
            <a:ext cx="17272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Центр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555875" y="1557338"/>
            <a:ext cx="3311525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Полупериферия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79388" y="2420938"/>
            <a:ext cx="2606662" cy="4339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u="sng" dirty="0"/>
              <a:t>25 стран </a:t>
            </a:r>
            <a:r>
              <a:rPr lang="ru-RU" sz="2400" u="sng" dirty="0" smtClean="0"/>
              <a:t>Севера.      </a:t>
            </a:r>
            <a:r>
              <a:rPr lang="ru-RU" sz="2400" dirty="0" smtClean="0"/>
              <a:t>Страны </a:t>
            </a:r>
            <a:r>
              <a:rPr lang="ru-RU" sz="2400" dirty="0"/>
              <a:t>определяют мировой НТП и </a:t>
            </a:r>
            <a:r>
              <a:rPr lang="ru-RU" sz="2400" dirty="0" smtClean="0"/>
              <a:t>переход мировой </a:t>
            </a:r>
            <a:r>
              <a:rPr lang="ru-RU" sz="2400" dirty="0"/>
              <a:t>экономики к </a:t>
            </a:r>
            <a:r>
              <a:rPr lang="ru-RU" sz="2400" dirty="0" err="1"/>
              <a:t>постиндустриаль-ной</a:t>
            </a:r>
            <a:r>
              <a:rPr lang="ru-RU" sz="2400" dirty="0"/>
              <a:t> стадии развития.</a:t>
            </a:r>
          </a:p>
          <a:p>
            <a:pPr algn="ctr">
              <a:spcBef>
                <a:spcPct val="50000"/>
              </a:spcBef>
            </a:pPr>
            <a:r>
              <a:rPr lang="ru-RU" sz="2400" dirty="0"/>
              <a:t> Пример – ЕС, США, Япония.  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4140200" y="2060575"/>
            <a:ext cx="0" cy="3603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1403350" y="2060575"/>
            <a:ext cx="0" cy="3603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928926" y="2420938"/>
            <a:ext cx="3214709" cy="4339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400" dirty="0"/>
              <a:t>Страны, </a:t>
            </a:r>
            <a:r>
              <a:rPr lang="ru-RU" sz="2400" dirty="0" smtClean="0"/>
              <a:t>которые находятся на индустриальной </a:t>
            </a:r>
            <a:r>
              <a:rPr lang="ru-RU" sz="2400" dirty="0"/>
              <a:t>стадии </a:t>
            </a:r>
            <a:r>
              <a:rPr lang="ru-RU" sz="2400" dirty="0" smtClean="0"/>
              <a:t>развития: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ru-RU" sz="2000" dirty="0" smtClean="0"/>
              <a:t>НИС  Азии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ru-RU" sz="2000" dirty="0" smtClean="0"/>
              <a:t>Страны ОПЕК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ru-RU" sz="2000" dirty="0" smtClean="0"/>
              <a:t>«Продвинутые</a:t>
            </a:r>
            <a:r>
              <a:rPr lang="ru-RU" sz="2000" dirty="0"/>
              <a:t>» </a:t>
            </a:r>
            <a:r>
              <a:rPr lang="ru-RU" sz="2000" dirty="0" smtClean="0"/>
              <a:t>страны Латинской Америки</a:t>
            </a:r>
            <a:r>
              <a:rPr lang="ru-RU" sz="2000" dirty="0"/>
              <a:t>, Азии, </a:t>
            </a:r>
            <a:r>
              <a:rPr lang="ru-RU" sz="2000" dirty="0" smtClean="0"/>
              <a:t>Африки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ru-RU" sz="2000" dirty="0" smtClean="0"/>
              <a:t> Страны </a:t>
            </a:r>
            <a:r>
              <a:rPr lang="ru-RU" sz="2000" dirty="0"/>
              <a:t>с переходной экономикой.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6227763" y="2420938"/>
            <a:ext cx="2665412" cy="32316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 dirty="0"/>
              <a:t>Развивающиеся страны </a:t>
            </a:r>
            <a:endParaRPr lang="ru-RU" sz="2400" b="1" u="sng" dirty="0" smtClean="0"/>
          </a:p>
          <a:p>
            <a:pPr>
              <a:spcBef>
                <a:spcPct val="50000"/>
              </a:spcBef>
            </a:pPr>
            <a:r>
              <a:rPr lang="ru-RU" sz="2400" dirty="0" smtClean="0"/>
              <a:t>с </a:t>
            </a:r>
            <a:r>
              <a:rPr lang="ru-RU" sz="2400" dirty="0"/>
              <a:t>преобладанием аграрной </a:t>
            </a:r>
            <a:r>
              <a:rPr lang="ru-RU" sz="2400" dirty="0" smtClean="0"/>
              <a:t>экономики </a:t>
            </a:r>
            <a:r>
              <a:rPr lang="ru-RU" sz="2400" dirty="0" err="1" smtClean="0"/>
              <a:t>продовольсвенно-сырьевой</a:t>
            </a:r>
            <a:r>
              <a:rPr lang="ru-RU" sz="2400" dirty="0" smtClean="0"/>
              <a:t> </a:t>
            </a:r>
            <a:r>
              <a:rPr lang="ru-RU" sz="2400" dirty="0"/>
              <a:t>специализации.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7571602" y="2214554"/>
            <a:ext cx="429422" cy="79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156325" y="1557338"/>
            <a:ext cx="2700338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Периферия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Овал 2"/>
          <p:cNvSpPr/>
          <p:nvPr/>
        </p:nvSpPr>
        <p:spPr>
          <a:xfrm>
            <a:off x="2928938" y="1285875"/>
            <a:ext cx="1500187" cy="1357313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Европей-ский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85813" y="1214438"/>
            <a:ext cx="1428750" cy="128587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Северо-Амери-канский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857875" y="3429000"/>
            <a:ext cx="1143000" cy="642938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НИСы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143500" y="2857500"/>
            <a:ext cx="1214438" cy="42862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Индия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5357813" y="2000250"/>
            <a:ext cx="1285875" cy="642938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Китай</a:t>
            </a:r>
          </a:p>
        </p:txBody>
      </p:sp>
      <p:sp>
        <p:nvSpPr>
          <p:cNvPr id="8" name="Овал 7"/>
          <p:cNvSpPr/>
          <p:nvPr/>
        </p:nvSpPr>
        <p:spPr>
          <a:xfrm>
            <a:off x="6786563" y="2000250"/>
            <a:ext cx="1285875" cy="5715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Япония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5072063" y="857250"/>
            <a:ext cx="928687" cy="928688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СНГ</a:t>
            </a:r>
          </a:p>
        </p:txBody>
      </p:sp>
      <p:sp>
        <p:nvSpPr>
          <p:cNvPr id="10" name="Овал 9"/>
          <p:cNvSpPr/>
          <p:nvPr/>
        </p:nvSpPr>
        <p:spPr>
          <a:xfrm>
            <a:off x="4071938" y="2643188"/>
            <a:ext cx="928687" cy="928687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Ю-З</a:t>
            </a:r>
          </a:p>
          <a:p>
            <a:pPr algn="ctr">
              <a:defRPr/>
            </a:pPr>
            <a:r>
              <a:rPr lang="ru-RU" dirty="0"/>
              <a:t>Азия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1357313" y="3571875"/>
            <a:ext cx="1643062" cy="928688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Бразилия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6143625" y="4357688"/>
            <a:ext cx="1714500" cy="71437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Австралия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Стр.  102-107 пп.1-3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71550" y="1341438"/>
            <a:ext cx="7777163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1. Понятие о мировом хозяйстве (МХ).</a:t>
            </a:r>
          </a:p>
        </p:txBody>
      </p:sp>
      <p:sp>
        <p:nvSpPr>
          <p:cNvPr id="11161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1989138"/>
            <a:ext cx="770572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2. Этапы формирования МХ</a:t>
            </a:r>
          </a:p>
        </p:txBody>
      </p:sp>
      <p:sp>
        <p:nvSpPr>
          <p:cNvPr id="11162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2747963"/>
            <a:ext cx="770572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3. Современные центры мирового хозяйства.</a:t>
            </a:r>
          </a:p>
        </p:txBody>
      </p:sp>
      <p:sp>
        <p:nvSpPr>
          <p:cNvPr id="111621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3429000"/>
            <a:ext cx="7704137" cy="835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4. Международное географическое разделение труда (МГРТ).</a:t>
            </a:r>
          </a:p>
        </p:txBody>
      </p:sp>
      <p:sp>
        <p:nvSpPr>
          <p:cNvPr id="111622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4437063"/>
            <a:ext cx="76723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i="1" dirty="0">
                <a:latin typeface="Times New Roman" pitchFamily="18" charset="0"/>
              </a:rPr>
              <a:t>5. 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Международная экономическая интеграция.</a:t>
            </a:r>
          </a:p>
        </p:txBody>
      </p:sp>
      <p:sp>
        <p:nvSpPr>
          <p:cNvPr id="111623" name="Text Box 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5229225"/>
            <a:ext cx="7632700" cy="831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6. Интернационализация хозяйственной жизни.  </a:t>
            </a:r>
          </a:p>
          <a:p>
            <a:pPr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Транснациональные корпорации (ТНК).</a:t>
            </a:r>
          </a:p>
        </p:txBody>
      </p:sp>
      <p:sp>
        <p:nvSpPr>
          <p:cNvPr id="111624" name="AutoShape 8"/>
          <p:cNvSpPr>
            <a:spLocks noChangeArrowheads="1"/>
          </p:cNvSpPr>
          <p:nvPr/>
        </p:nvSpPr>
        <p:spPr bwMode="auto">
          <a:xfrm>
            <a:off x="928688" y="214313"/>
            <a:ext cx="7561262" cy="720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Повторение</a:t>
            </a:r>
            <a:endParaRPr lang="ru-RU" sz="4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1625" name="Picture 9" descr="j03550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91450" y="142875"/>
            <a:ext cx="13525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19" grpId="0" animBg="1"/>
      <p:bldP spid="111620" grpId="0" animBg="1"/>
      <p:bldP spid="111621" grpId="0" animBg="1"/>
      <p:bldP spid="111622" grpId="0" animBg="1"/>
      <p:bldP spid="111623" grpId="0" animBg="1"/>
      <p:bldP spid="1116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574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/>
              <a:t>Три стадии развития мировой экономики.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/>
              <a:t>Три сектора Мирового хозяйства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/>
              <a:t>Воздействие НТР на отраслевую структуру материального производства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/>
              <a:t>Основные модели мирового хозяйства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j0412770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4929198"/>
            <a:ext cx="1428760" cy="1572894"/>
          </a:xfrm>
          <a:prstGeom prst="rect">
            <a:avLst/>
          </a:prstGeom>
        </p:spPr>
      </p:pic>
      <p:pic>
        <p:nvPicPr>
          <p:cNvPr id="6" name="Рисунок 5" descr="j016309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5" y="5143513"/>
            <a:ext cx="1496775" cy="171448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929198"/>
            <a:ext cx="1627741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64575" cy="97313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/>
              <a:t>Три стадии развития мировой экономики</a:t>
            </a:r>
            <a:r>
              <a:rPr lang="ru-RU" sz="3200" b="0" dirty="0"/>
              <a:t>.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86182" y="1268413"/>
            <a:ext cx="5106993" cy="338455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2400" i="1" dirty="0"/>
              <a:t>Исторический  опыт  говорит  о  том, что в своем   развитии  человеческое  общество  проходит три последовательные стадии:</a:t>
            </a:r>
          </a:p>
          <a:p>
            <a:r>
              <a:rPr lang="ru-RU" sz="2400" i="1" dirty="0"/>
              <a:t>- </a:t>
            </a:r>
            <a:r>
              <a:rPr lang="ru-RU" sz="2400" i="1" dirty="0" err="1" smtClean="0"/>
              <a:t>доиндустриальную</a:t>
            </a:r>
            <a:r>
              <a:rPr lang="ru-RU" sz="2400" i="1" dirty="0" smtClean="0"/>
              <a:t> </a:t>
            </a:r>
            <a:r>
              <a:rPr lang="ru-RU" sz="2400" i="1" dirty="0"/>
              <a:t>(аграрную);</a:t>
            </a:r>
          </a:p>
          <a:p>
            <a:r>
              <a:rPr lang="ru-RU" sz="2400" i="1" dirty="0"/>
              <a:t>- индустриальную;</a:t>
            </a:r>
          </a:p>
          <a:p>
            <a:r>
              <a:rPr lang="ru-RU" sz="2400" i="1" dirty="0"/>
              <a:t>- постиндустриальную.</a:t>
            </a:r>
          </a:p>
          <a:p>
            <a:pPr>
              <a:buFont typeface="Wingdings" pitchFamily="2" charset="2"/>
              <a:buNone/>
            </a:pPr>
            <a:endParaRPr lang="ru-RU" sz="2400" i="1" dirty="0"/>
          </a:p>
        </p:txBody>
      </p:sp>
      <p:pic>
        <p:nvPicPr>
          <p:cNvPr id="110596" name="Picture 4" descr="Стадии развития общества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lum bright="-10000" contrast="20000"/>
          </a:blip>
          <a:srcRect l="6819" t="1965" r="6819" b="2458"/>
          <a:stretch>
            <a:fillRect/>
          </a:stretch>
        </p:blipFill>
        <p:spPr>
          <a:xfrm>
            <a:off x="228600" y="1285860"/>
            <a:ext cx="2986077" cy="535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10597" name="Text Box 5" descr="Светлый диагональный 2"/>
          <p:cNvSpPr txBox="1">
            <a:spLocks noChangeArrowheads="1"/>
          </p:cNvSpPr>
          <p:nvPr/>
        </p:nvSpPr>
        <p:spPr bwMode="auto">
          <a:xfrm>
            <a:off x="3786182" y="4714884"/>
            <a:ext cx="5087109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charset="0"/>
              </a:rPr>
              <a:t>АГРАРНАЯ </a:t>
            </a:r>
            <a:r>
              <a:rPr lang="ru-RU" sz="1600" b="1" dirty="0" smtClean="0">
                <a:latin typeface="Times New Roman" charset="0"/>
              </a:rPr>
              <a:t>СТРУКТУРА</a:t>
            </a:r>
          </a:p>
          <a:p>
            <a:pPr algn="ctr" eaLnBrk="0" hangingPunct="0"/>
            <a:r>
              <a:rPr lang="ru-RU" sz="1600" b="1" dirty="0" smtClean="0">
                <a:latin typeface="Times New Roman" charset="0"/>
              </a:rPr>
              <a:t> </a:t>
            </a:r>
            <a:r>
              <a:rPr lang="ru-RU" sz="1600" b="1" dirty="0">
                <a:latin typeface="Times New Roman" charset="0"/>
              </a:rPr>
              <a:t>ХОЗЯЙСТВА</a:t>
            </a:r>
          </a:p>
        </p:txBody>
      </p:sp>
      <p:sp>
        <p:nvSpPr>
          <p:cNvPr id="110598" name="Text Box 6" descr="Диагональный кирпич"/>
          <p:cNvSpPr txBox="1">
            <a:spLocks noChangeArrowheads="1"/>
          </p:cNvSpPr>
          <p:nvPr/>
        </p:nvSpPr>
        <p:spPr bwMode="auto">
          <a:xfrm>
            <a:off x="3786182" y="5429264"/>
            <a:ext cx="5068893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charset="0"/>
              </a:rPr>
              <a:t>ИНДУСТРИАЛЬНАЯ СТРУКТУРА </a:t>
            </a:r>
            <a:endParaRPr lang="ru-RU" sz="1600" b="1" dirty="0" smtClean="0">
              <a:latin typeface="Times New Roman" charset="0"/>
            </a:endParaRPr>
          </a:p>
          <a:p>
            <a:pPr algn="ctr" eaLnBrk="0" hangingPunct="0"/>
            <a:r>
              <a:rPr lang="ru-RU" sz="1600" b="1" dirty="0" smtClean="0">
                <a:latin typeface="Times New Roman" charset="0"/>
              </a:rPr>
              <a:t>ХОЗЯЙСТВА</a:t>
            </a:r>
            <a:endParaRPr lang="ru-RU" sz="1600" b="1" dirty="0">
              <a:latin typeface="Times New Roman" charset="0"/>
            </a:endParaRPr>
          </a:p>
        </p:txBody>
      </p:sp>
      <p:sp>
        <p:nvSpPr>
          <p:cNvPr id="110599" name="Text Box 7" descr="Алмазная решетка (точечная)"/>
          <p:cNvSpPr txBox="1">
            <a:spLocks noChangeArrowheads="1"/>
          </p:cNvSpPr>
          <p:nvPr/>
        </p:nvSpPr>
        <p:spPr bwMode="auto">
          <a:xfrm>
            <a:off x="3786456" y="6165850"/>
            <a:ext cx="5062269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charset="0"/>
              </a:rPr>
              <a:t>ПОСТИНДУСТРИАЛЬНАЯ СТРУКТУРА ХОЗЯЙСТВА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  <p:bldP spid="110595" grpId="0" build="p" animBg="1"/>
      <p:bldP spid="110596" grpId="0" animBg="1"/>
      <p:bldP spid="110597" grpId="0" animBg="1"/>
      <p:bldP spid="110598" grpId="0" animBg="1"/>
      <p:bldP spid="1105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Стадии развития общества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6819" t="36369" r="6819" b="2458"/>
          <a:stretch>
            <a:fillRect/>
          </a:stretch>
        </p:blipFill>
        <p:spPr bwMode="auto">
          <a:xfrm>
            <a:off x="152400" y="838200"/>
            <a:ext cx="3124200" cy="576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4EAA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995738" y="981075"/>
            <a:ext cx="4995862" cy="3908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/>
            <a:r>
              <a:rPr lang="ru-RU" b="1" dirty="0">
                <a:latin typeface="Times New Roman" charset="0"/>
              </a:rPr>
              <a:t>  	</a:t>
            </a:r>
            <a:r>
              <a:rPr lang="ru-RU" sz="2000" dirty="0">
                <a:latin typeface="Calibri" pitchFamily="34" charset="0"/>
              </a:rPr>
              <a:t>При аграрной структуре хозяйства основным источником  материальных  благ является сельское хозяйство  и смежные с  ним отрасли (лесное хозяйство, охота,  рыболовство).</a:t>
            </a:r>
          </a:p>
          <a:p>
            <a:pPr eaLnBrk="0" hangingPunct="0"/>
            <a:r>
              <a:rPr lang="ru-RU" sz="2000" dirty="0">
                <a:latin typeface="Calibri" pitchFamily="34" charset="0"/>
              </a:rPr>
              <a:t>  	Такая структура  хозяйства преобладает  в  наименее  развитых  странах   Африки   и   Юго-Восточной Азии.</a:t>
            </a:r>
          </a:p>
          <a:p>
            <a:pPr eaLnBrk="0" hangingPunct="0"/>
            <a:r>
              <a:rPr lang="ru-RU" sz="2000" i="1" dirty="0">
                <a:latin typeface="Calibri" pitchFamily="34" charset="0"/>
              </a:rPr>
              <a:t>   	Например.  В  структуре  ВВП </a:t>
            </a:r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</a:rPr>
              <a:t>Сомали,  Танзании, Афганистана, Лаоса</a:t>
            </a:r>
            <a:r>
              <a:rPr lang="ru-RU" sz="2000" b="1" i="1" dirty="0">
                <a:latin typeface="Calibri" pitchFamily="34" charset="0"/>
              </a:rPr>
              <a:t> </a:t>
            </a:r>
            <a:r>
              <a:rPr lang="ru-RU" sz="2000" i="1" dirty="0">
                <a:latin typeface="Calibri" pitchFamily="34" charset="0"/>
              </a:rPr>
              <a:t>на долю сельского  хозяйства приходится более </a:t>
            </a:r>
            <a:r>
              <a:rPr lang="ru-RU" sz="2800" b="1" i="1" dirty="0">
                <a:solidFill>
                  <a:srgbClr val="FF0000"/>
                </a:solidFill>
                <a:latin typeface="Calibri" pitchFamily="34" charset="0"/>
              </a:rPr>
              <a:t>50%.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924300" y="5229225"/>
            <a:ext cx="5040313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/>
            <a:r>
              <a:rPr lang="ru-RU" b="1" dirty="0">
                <a:solidFill>
                  <a:srgbClr val="660033"/>
                </a:solidFill>
                <a:latin typeface="Times New Roman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charset="0"/>
              </a:rPr>
              <a:t> СТРАНЫ</a:t>
            </a:r>
            <a:r>
              <a:rPr lang="ru-RU" b="1" dirty="0">
                <a:latin typeface="Times New Roman" charset="0"/>
              </a:rPr>
              <a:t>, ГДЕ ДОЛЯ ЗАНЯТОСТИ НАСЕ-</a:t>
            </a:r>
          </a:p>
          <a:p>
            <a:pPr eaLnBrk="0" hangingPunct="0"/>
            <a:r>
              <a:rPr lang="ru-RU" b="1" dirty="0">
                <a:latin typeface="Times New Roman" charset="0"/>
              </a:rPr>
              <a:t>ЛЕНИЯ В СЕЛЬСКОМ ХОЗЯЙСТВЕ БОЛЕЕ</a:t>
            </a:r>
          </a:p>
          <a:p>
            <a:pPr eaLnBrk="0" hangingPunct="0"/>
            <a:r>
              <a:rPr lang="ru-RU" sz="2400" b="1" dirty="0">
                <a:solidFill>
                  <a:srgbClr val="FF0000"/>
                </a:solidFill>
                <a:latin typeface="Times New Roman" charset="0"/>
              </a:rPr>
              <a:t>50%</a:t>
            </a:r>
            <a:r>
              <a:rPr lang="ru-RU" b="1" dirty="0">
                <a:latin typeface="Times New Roman" charset="0"/>
              </a:rPr>
              <a:t>,  НАЗЫВАЮТСЯ </a:t>
            </a:r>
            <a:r>
              <a:rPr lang="ru-RU" b="1" dirty="0">
                <a:solidFill>
                  <a:srgbClr val="FF0000"/>
                </a:solidFill>
                <a:latin typeface="Times New Roman" charset="0"/>
              </a:rPr>
              <a:t>АГРАРНЫЕ.</a:t>
            </a:r>
          </a:p>
        </p:txBody>
      </p:sp>
      <p:sp>
        <p:nvSpPr>
          <p:cNvPr id="111625" name="AutoShape 9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 b="1" dirty="0"/>
          </a:p>
          <a:p>
            <a:pPr algn="ctr" eaLnBrk="0" hangingPunct="0"/>
            <a:r>
              <a:rPr lang="ru-RU" sz="3200" dirty="0">
                <a:solidFill>
                  <a:schemeClr val="tx1"/>
                </a:solidFill>
              </a:rPr>
              <a:t>АГРАРНАЯ СТРУКТУРА ХОЗЯЙСТВА</a:t>
            </a:r>
          </a:p>
          <a:p>
            <a:pPr algn="ctr"/>
            <a:endParaRPr lang="ru-RU" sz="2400" dirty="0">
              <a:solidFill>
                <a:srgbClr val="E6F61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20" grpId="0" animBg="1"/>
      <p:bldP spid="111621" grpId="0" animBg="1"/>
      <p:bldP spid="1116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571736" y="2928934"/>
            <a:ext cx="4046557" cy="120032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b="1" dirty="0"/>
              <a:t>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СТРАНЫ,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ГДЕ ДОЛЯ ЗАНЯТОСТИ НАСЕ-</a:t>
            </a:r>
          </a:p>
          <a:p>
            <a:pPr algn="ctr" eaLnBrk="0" hangingPunct="0"/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ЛЕНИЯ В ПРОМЫШЛЕННОСТИ 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БОЛЕЕ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%,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НАЗЫВАЮТ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ИНДУСТРИАЛЬНЫМИ.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142976" y="4929198"/>
            <a:ext cx="7000923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2400" dirty="0"/>
              <a:t>      Можно выделить группу стран с отчетливо  выраженной  индустриальной  </a:t>
            </a:r>
            <a:r>
              <a:rPr lang="ru-RU" sz="2400" dirty="0" smtClean="0"/>
              <a:t>структурой: </a:t>
            </a:r>
            <a:endParaRPr lang="ru-RU" sz="2400" dirty="0"/>
          </a:p>
          <a:p>
            <a:pPr algn="ctr" eaLnBrk="0" hangingPunct="0"/>
            <a:r>
              <a:rPr lang="ru-RU" sz="2400" dirty="0"/>
              <a:t>Это  некоторые страны  СНГ,   </a:t>
            </a:r>
            <a:endParaRPr lang="ru-RU" sz="2400" dirty="0" smtClean="0"/>
          </a:p>
          <a:p>
            <a:pPr algn="ctr" eaLnBrk="0" hangingPunct="0"/>
            <a:r>
              <a:rPr lang="ru-RU" sz="2400" dirty="0" smtClean="0"/>
              <a:t>Восточной   </a:t>
            </a:r>
            <a:r>
              <a:rPr lang="ru-RU" sz="2400" dirty="0"/>
              <a:t>Европы, </a:t>
            </a:r>
            <a:r>
              <a:rPr lang="ru-RU" sz="2400" dirty="0" smtClean="0"/>
              <a:t>Китай, </a:t>
            </a:r>
          </a:p>
          <a:p>
            <a:pPr algn="ctr" eaLnBrk="0" hangingPunct="0"/>
            <a:r>
              <a:rPr lang="ru-RU" sz="2400" dirty="0" smtClean="0"/>
              <a:t>нефтедобывающие </a:t>
            </a:r>
            <a:r>
              <a:rPr lang="ru-RU" sz="2400" dirty="0"/>
              <a:t>страны Азии</a:t>
            </a:r>
          </a:p>
        </p:txBody>
      </p:sp>
      <p:sp>
        <p:nvSpPr>
          <p:cNvPr id="112650" name="AutoShape 1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ru-RU" sz="3200" b="1" dirty="0"/>
          </a:p>
          <a:p>
            <a:pPr algn="ctr" eaLnBrk="0" hangingPunct="0"/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ИНДУСТРИАЛЬНАЯ СТРУКТУРА ХОЗЯЙСТВА</a:t>
            </a:r>
          </a:p>
          <a:p>
            <a:pPr algn="ctr"/>
            <a:endParaRPr lang="ru-RU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714356"/>
            <a:ext cx="4071966" cy="19288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 После промышленных переворотов второй половины Х</a:t>
            </a:r>
            <a:r>
              <a:rPr lang="en-US" sz="2000" dirty="0" smtClean="0"/>
              <a:t>VIII</a:t>
            </a:r>
            <a:r>
              <a:rPr lang="ru-RU" sz="2000" dirty="0" smtClean="0"/>
              <a:t> - первой половины </a:t>
            </a:r>
            <a:r>
              <a:rPr lang="en-US" sz="2000" dirty="0" smtClean="0"/>
              <a:t>XIX </a:t>
            </a:r>
            <a:r>
              <a:rPr lang="ru-RU" sz="2000" dirty="0" smtClean="0"/>
              <a:t> веков  в  странах  Европы  и  США  сложилась </a:t>
            </a:r>
            <a:r>
              <a:rPr lang="ru-RU" sz="2000" b="1" u="sng" dirty="0" smtClean="0"/>
              <a:t> индустриальная  структура </a:t>
            </a:r>
            <a:r>
              <a:rPr lang="ru-RU" sz="2000" dirty="0" smtClean="0"/>
              <a:t>хозяйства. </a:t>
            </a:r>
            <a:endParaRPr lang="ru-RU" sz="20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357686" y="1500174"/>
            <a:ext cx="1285884" cy="285752"/>
          </a:xfrm>
          <a:prstGeom prst="rightArrow">
            <a:avLst/>
          </a:prstGeom>
          <a:solidFill>
            <a:srgbClr val="FFFF00"/>
          </a:solidFill>
          <a:ln>
            <a:solidFill>
              <a:srgbClr val="D4EAA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3570" y="714356"/>
            <a:ext cx="3286148" cy="18573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неё характерно преобладание </a:t>
            </a:r>
            <a:r>
              <a:rPr lang="ru-RU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промышленного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57686" y="4143380"/>
            <a:ext cx="357190" cy="785818"/>
          </a:xfrm>
          <a:prstGeom prst="downArrow">
            <a:avLst/>
          </a:prstGeom>
          <a:solidFill>
            <a:srgbClr val="FFFF00"/>
          </a:solidFill>
          <a:ln>
            <a:solidFill>
              <a:srgbClr val="D4EAA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J014948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2857496"/>
            <a:ext cx="1857388" cy="1887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1838325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nimBg="1"/>
      <p:bldP spid="112646" grpId="0" animBg="1"/>
      <p:bldP spid="112650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AutoShape 4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100000">
                <a:srgbClr val="5E9E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ПОСТИНДУСТРИАЛЬНАЯ СТРУКТУРА ХОЗЯЙСТВА</a:t>
            </a:r>
          </a:p>
          <a:p>
            <a:pPr algn="ctr"/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122886" name="AutoShape 6"/>
          <p:cNvSpPr>
            <a:spLocks noChangeArrowheads="1"/>
          </p:cNvSpPr>
          <p:nvPr/>
        </p:nvSpPr>
        <p:spPr bwMode="auto">
          <a:xfrm>
            <a:off x="0" y="1000108"/>
            <a:ext cx="4103687" cy="590538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Начало формирования</a:t>
            </a:r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5435600" y="981075"/>
            <a:ext cx="3457575" cy="733413"/>
          </a:xfrm>
          <a:prstGeom prst="snip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Вторая  половина  ХХ  века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 под </a:t>
            </a:r>
            <a:r>
              <a:rPr lang="ru-RU" sz="2000" dirty="0" smtClean="0">
                <a:solidFill>
                  <a:schemeClr val="tx1"/>
                </a:solidFill>
              </a:rPr>
              <a:t>влиянием </a:t>
            </a:r>
            <a:r>
              <a:rPr lang="ru-RU" sz="2000" dirty="0">
                <a:solidFill>
                  <a:schemeClr val="tx1"/>
                </a:solidFill>
              </a:rPr>
              <a:t>НТР</a:t>
            </a:r>
          </a:p>
        </p:txBody>
      </p:sp>
      <p:sp>
        <p:nvSpPr>
          <p:cNvPr id="122893" name="AutoShape 13"/>
          <p:cNvSpPr>
            <a:spLocks noChangeArrowheads="1"/>
          </p:cNvSpPr>
          <p:nvPr/>
        </p:nvSpPr>
        <p:spPr bwMode="auto">
          <a:xfrm>
            <a:off x="0" y="1928803"/>
            <a:ext cx="4096319" cy="13573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 sz="28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экономики-</a:t>
            </a:r>
          </a:p>
          <a:p>
            <a:pPr algn="ctr"/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 от производства</a:t>
            </a:r>
          </a:p>
          <a:p>
            <a:pPr algn="ctr"/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товаров к 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производству  услуг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>
            <a:off x="0" y="3500438"/>
            <a:ext cx="3419475" cy="1857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науки – </a:t>
            </a:r>
          </a:p>
          <a:p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рациональное сочетание</a:t>
            </a:r>
          </a:p>
          <a:p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фундаментальных и </a:t>
            </a:r>
          </a:p>
          <a:p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прикладных исследований</a:t>
            </a:r>
          </a:p>
          <a:p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развития наукоёмких</a:t>
            </a:r>
          </a:p>
          <a:p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производств</a:t>
            </a:r>
          </a:p>
        </p:txBody>
      </p:sp>
      <p:sp>
        <p:nvSpPr>
          <p:cNvPr id="122895" name="AutoShape 15"/>
          <p:cNvSpPr>
            <a:spLocks noChangeArrowheads="1"/>
          </p:cNvSpPr>
          <p:nvPr/>
        </p:nvSpPr>
        <p:spPr bwMode="auto">
          <a:xfrm>
            <a:off x="2771775" y="5445125"/>
            <a:ext cx="4032250" cy="1412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экологии </a:t>
            </a:r>
            <a:r>
              <a:rPr lang="ru-RU" sz="2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</a:p>
          <a:p>
            <a:pPr algn="ctr"/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установление надёжного</a:t>
            </a:r>
          </a:p>
          <a:p>
            <a:pPr algn="ctr"/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контроля за вмешательством</a:t>
            </a:r>
          </a:p>
          <a:p>
            <a:pPr algn="ctr"/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человека в окружающую среду</a:t>
            </a:r>
          </a:p>
        </p:txBody>
      </p:sp>
      <p:sp>
        <p:nvSpPr>
          <p:cNvPr id="122896" name="AutoShape 16"/>
          <p:cNvSpPr>
            <a:spLocks noChangeArrowheads="1"/>
          </p:cNvSpPr>
          <p:nvPr/>
        </p:nvSpPr>
        <p:spPr bwMode="auto">
          <a:xfrm>
            <a:off x="6011863" y="3500438"/>
            <a:ext cx="3132137" cy="1857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управления</a:t>
            </a: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</a:p>
          <a:p>
            <a:pPr algn="ctr"/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принятие решений на</a:t>
            </a:r>
          </a:p>
          <a:p>
            <a:pPr algn="ctr"/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основе новейшей </a:t>
            </a:r>
            <a:r>
              <a:rPr lang="ru-RU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инфор</a:t>
            </a: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 algn="ctr"/>
            <a:r>
              <a:rPr lang="ru-RU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мационной</a:t>
            </a: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техники и</a:t>
            </a:r>
          </a:p>
          <a:p>
            <a:pPr algn="ctr"/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технологии</a:t>
            </a:r>
          </a:p>
        </p:txBody>
      </p:sp>
      <p:sp>
        <p:nvSpPr>
          <p:cNvPr id="122897" name="AutoShape 17"/>
          <p:cNvSpPr>
            <a:spLocks noChangeArrowheads="1"/>
          </p:cNvSpPr>
          <p:nvPr/>
        </p:nvSpPr>
        <p:spPr bwMode="auto">
          <a:xfrm>
            <a:off x="5097263" y="1928803"/>
            <a:ext cx="4046737" cy="13573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4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занятости –</a:t>
            </a:r>
          </a:p>
          <a:p>
            <a:pPr algn="ctr"/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Преобладание работников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умственного труда</a:t>
            </a:r>
          </a:p>
          <a:p>
            <a:pPr algn="ctr"/>
            <a:endParaRPr lang="ru-RU" sz="2400" dirty="0"/>
          </a:p>
        </p:txBody>
      </p:sp>
      <p:pic>
        <p:nvPicPr>
          <p:cNvPr id="122909" name="Picture 29" descr="j0361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89575"/>
            <a:ext cx="1368425" cy="1368425"/>
          </a:xfrm>
          <a:prstGeom prst="rect">
            <a:avLst/>
          </a:prstGeom>
          <a:noFill/>
        </p:spPr>
      </p:pic>
      <p:pic>
        <p:nvPicPr>
          <p:cNvPr id="122910" name="Picture 30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572140"/>
            <a:ext cx="1119167" cy="1142269"/>
          </a:xfrm>
          <a:prstGeom prst="rect">
            <a:avLst/>
          </a:prstGeom>
          <a:noFill/>
        </p:spPr>
      </p:pic>
      <p:sp>
        <p:nvSpPr>
          <p:cNvPr id="19" name="Стрелка вправо 18"/>
          <p:cNvSpPr/>
          <p:nvPr/>
        </p:nvSpPr>
        <p:spPr>
          <a:xfrm>
            <a:off x="4143372" y="1214422"/>
            <a:ext cx="1285884" cy="14287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643570" y="4286256"/>
            <a:ext cx="428628" cy="21431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3428992" y="4214818"/>
            <a:ext cx="571504" cy="21431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572000" y="4714884"/>
            <a:ext cx="285752" cy="78581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2062909">
            <a:off x="4900935" y="3188432"/>
            <a:ext cx="258733" cy="929516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19251311">
            <a:off x="4130524" y="3161491"/>
            <a:ext cx="240010" cy="949937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891" name="AutoShape 11"/>
          <p:cNvSpPr>
            <a:spLocks noChangeArrowheads="1"/>
          </p:cNvSpPr>
          <p:nvPr/>
        </p:nvSpPr>
        <p:spPr bwMode="auto">
          <a:xfrm>
            <a:off x="4000496" y="3929066"/>
            <a:ext cx="1643074" cy="7921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Признаки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  <p:bldP spid="122886" grpId="0" animBg="1"/>
      <p:bldP spid="122889" grpId="0" animBg="1"/>
      <p:bldP spid="122893" grpId="0" animBg="1"/>
      <p:bldP spid="122894" grpId="0" animBg="1"/>
      <p:bldP spid="122895" grpId="0" animBg="1"/>
      <p:bldP spid="122896" grpId="0" animBg="1"/>
      <p:bldP spid="12289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228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282575" y="128588"/>
          <a:ext cx="8591550" cy="6748462"/>
        </p:xfrm>
        <a:graphic>
          <a:graphicData uri="http://schemas.openxmlformats.org/presentationml/2006/ole">
            <p:oleObj spid="_x0000_s3074" name="Документ" r:id="rId3" imgW="5435590" imgH="427235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52400" y="0"/>
            <a:ext cx="86868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3200" dirty="0">
                <a:solidFill>
                  <a:schemeClr val="tx1"/>
                </a:solidFill>
              </a:rPr>
              <a:t>ТРИ СЕКТОРА МИРОВОГО ХОЗЯЙСТВА.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14283" y="2428868"/>
            <a:ext cx="2286016" cy="644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ПЕРВИЧНЫЙ</a:t>
            </a:r>
          </a:p>
          <a:p>
            <a:pPr algn="ctr" eaLnBrk="0" hangingPunct="0"/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СЕКТОР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143240" y="2454275"/>
            <a:ext cx="2318607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b="1"/>
              <a:t>ВТОРИЧНЫЙ </a:t>
            </a:r>
          </a:p>
          <a:p>
            <a:pPr algn="ctr" eaLnBrk="0" hangingPunct="0"/>
            <a:r>
              <a:rPr lang="ru-RU" b="1"/>
              <a:t>СЕКТОР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6072198" y="2500306"/>
            <a:ext cx="2643207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b="1" dirty="0"/>
              <a:t>ТРЕТИЧНЫЙ </a:t>
            </a:r>
          </a:p>
          <a:p>
            <a:pPr algn="ctr" eaLnBrk="0" hangingPunct="0"/>
            <a:r>
              <a:rPr lang="ru-RU" b="1" dirty="0"/>
              <a:t>СЕКТОР</a:t>
            </a: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190490" y="4038600"/>
            <a:ext cx="2305050" cy="66833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2000" b="1" dirty="0"/>
              <a:t>Добывающая </a:t>
            </a:r>
          </a:p>
          <a:p>
            <a:pPr algn="ctr" eaLnBrk="0" hangingPunct="0"/>
            <a:r>
              <a:rPr lang="ru-RU" sz="2000" b="1" dirty="0"/>
              <a:t>промышленность</a:t>
            </a: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190490" y="3276600"/>
            <a:ext cx="2305050" cy="617538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2000" b="1" dirty="0"/>
              <a:t>Сельское и лесное </a:t>
            </a:r>
          </a:p>
          <a:p>
            <a:pPr algn="ctr" eaLnBrk="0" hangingPunct="0"/>
            <a:r>
              <a:rPr lang="ru-RU" sz="2000" b="1" dirty="0"/>
              <a:t>хозяйство</a:t>
            </a: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190490" y="4975225"/>
            <a:ext cx="2305050" cy="6477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2000" b="1" dirty="0"/>
              <a:t>Охота и </a:t>
            </a:r>
          </a:p>
          <a:p>
            <a:pPr algn="ctr" eaLnBrk="0" hangingPunct="0"/>
            <a:r>
              <a:rPr lang="ru-RU" sz="2000" b="1" dirty="0"/>
              <a:t>рыболовство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3143240" y="3286124"/>
            <a:ext cx="2311400" cy="64928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ru-RU" sz="2000" b="1"/>
              <a:t>Обрабатывающая</a:t>
            </a:r>
          </a:p>
          <a:p>
            <a:pPr eaLnBrk="0" hangingPunct="0"/>
            <a:r>
              <a:rPr lang="ru-RU" sz="2000" b="1"/>
              <a:t> промышлен.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3143240" y="4071942"/>
            <a:ext cx="2303462" cy="64294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ru-RU" sz="2000" b="1" dirty="0"/>
              <a:t>Строительство</a:t>
            </a:r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6030902" y="32766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Пассажирский транспорт</a:t>
            </a:r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6030902" y="37338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Торговля</a:t>
            </a:r>
          </a:p>
        </p:txBody>
      </p:sp>
      <p:sp>
        <p:nvSpPr>
          <p:cNvPr id="115726" name="Rectangle 14"/>
          <p:cNvSpPr>
            <a:spLocks noChangeArrowheads="1"/>
          </p:cNvSpPr>
          <p:nvPr/>
        </p:nvSpPr>
        <p:spPr bwMode="auto">
          <a:xfrm>
            <a:off x="6030902" y="41910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Финансовая деятельность </a:t>
            </a:r>
          </a:p>
        </p:txBody>
      </p:sp>
      <p:sp>
        <p:nvSpPr>
          <p:cNvPr id="115727" name="Rectangle 15"/>
          <p:cNvSpPr>
            <a:spLocks noChangeArrowheads="1"/>
          </p:cNvSpPr>
          <p:nvPr/>
        </p:nvSpPr>
        <p:spPr bwMode="auto">
          <a:xfrm>
            <a:off x="6030902" y="46482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Наука и образование</a:t>
            </a:r>
          </a:p>
        </p:txBody>
      </p:sp>
      <p:sp>
        <p:nvSpPr>
          <p:cNvPr id="115728" name="Rectangle 16"/>
          <p:cNvSpPr>
            <a:spLocks noChangeArrowheads="1"/>
          </p:cNvSpPr>
          <p:nvPr/>
        </p:nvSpPr>
        <p:spPr bwMode="auto">
          <a:xfrm>
            <a:off x="6030902" y="51054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Здравоохранение</a:t>
            </a:r>
          </a:p>
        </p:txBody>
      </p:sp>
      <p:sp>
        <p:nvSpPr>
          <p:cNvPr id="115729" name="Rectangle 17"/>
          <p:cNvSpPr>
            <a:spLocks noChangeArrowheads="1"/>
          </p:cNvSpPr>
          <p:nvPr/>
        </p:nvSpPr>
        <p:spPr bwMode="auto">
          <a:xfrm>
            <a:off x="6030902" y="55626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Культура</a:t>
            </a:r>
          </a:p>
        </p:txBody>
      </p:sp>
      <p:sp>
        <p:nvSpPr>
          <p:cNvPr id="115730" name="Rectangle 18"/>
          <p:cNvSpPr>
            <a:spLocks noChangeArrowheads="1"/>
          </p:cNvSpPr>
          <p:nvPr/>
        </p:nvSpPr>
        <p:spPr bwMode="auto">
          <a:xfrm>
            <a:off x="6030902" y="60198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Управление</a:t>
            </a:r>
          </a:p>
        </p:txBody>
      </p:sp>
      <p:sp>
        <p:nvSpPr>
          <p:cNvPr id="115731" name="Rectangle 19"/>
          <p:cNvSpPr>
            <a:spLocks noChangeArrowheads="1"/>
          </p:cNvSpPr>
          <p:nvPr/>
        </p:nvSpPr>
        <p:spPr bwMode="auto">
          <a:xfrm>
            <a:off x="6030902" y="64770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Разнообразные услуги</a:t>
            </a:r>
          </a:p>
        </p:txBody>
      </p:sp>
      <p:sp>
        <p:nvSpPr>
          <p:cNvPr id="115732" name="AutoShape 20"/>
          <p:cNvSpPr>
            <a:spLocks noChangeArrowheads="1"/>
          </p:cNvSpPr>
          <p:nvPr/>
        </p:nvSpPr>
        <p:spPr bwMode="auto">
          <a:xfrm>
            <a:off x="214282" y="785794"/>
            <a:ext cx="8640762" cy="14287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2400" dirty="0">
              <a:solidFill>
                <a:srgbClr val="FFFFFF"/>
              </a:solidFill>
            </a:endParaRPr>
          </a:p>
          <a:p>
            <a:pPr algn="ctr"/>
            <a:r>
              <a:rPr lang="ru-RU" sz="2400" dirty="0">
                <a:solidFill>
                  <a:srgbClr val="FFFFFF"/>
                </a:solidFill>
              </a:rPr>
              <a:t>Мы выявили, что в истории общества есть три стадии развития </a:t>
            </a:r>
          </a:p>
          <a:p>
            <a:pPr algn="ctr"/>
            <a:r>
              <a:rPr lang="ru-RU" sz="2400" dirty="0">
                <a:solidFill>
                  <a:srgbClr val="FFFFFF"/>
                </a:solidFill>
              </a:rPr>
              <a:t>от аграрной до информационной.  </a:t>
            </a:r>
          </a:p>
          <a:p>
            <a:pPr algn="ctr"/>
            <a:r>
              <a:rPr lang="ru-RU" sz="2400" dirty="0">
                <a:solidFill>
                  <a:srgbClr val="FFFFFF"/>
                </a:solidFill>
              </a:rPr>
              <a:t>Таким  образом  в  мировом  хозяйстве  можно  выделить  </a:t>
            </a:r>
            <a:endParaRPr lang="ru-RU" sz="2400" dirty="0" smtClean="0">
              <a:solidFill>
                <a:srgbClr val="FFFFFF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три </a:t>
            </a:r>
            <a:r>
              <a:rPr lang="ru-RU" sz="2400" dirty="0">
                <a:solidFill>
                  <a:srgbClr val="FFFFFF"/>
                </a:solidFill>
              </a:rPr>
              <a:t>сектора.</a:t>
            </a:r>
          </a:p>
          <a:p>
            <a:pPr algn="ctr"/>
            <a:endParaRPr lang="ru-RU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nimBg="1"/>
      <p:bldP spid="115716" grpId="0" animBg="1"/>
      <p:bldP spid="115717" grpId="0" animBg="1"/>
      <p:bldP spid="115718" grpId="0" animBg="1"/>
      <p:bldP spid="115719" grpId="0" animBg="1"/>
      <p:bldP spid="115720" grpId="0" animBg="1"/>
      <p:bldP spid="115721" grpId="0" animBg="1"/>
      <p:bldP spid="115722" grpId="0" animBg="1"/>
      <p:bldP spid="115723" grpId="0" animBg="1"/>
      <p:bldP spid="115724" grpId="0" animBg="1"/>
      <p:bldP spid="115725" grpId="0" animBg="1"/>
      <p:bldP spid="115726" grpId="0" animBg="1"/>
      <p:bldP spid="115727" grpId="0" animBg="1"/>
      <p:bldP spid="115728" grpId="0" animBg="1"/>
      <p:bldP spid="115729" grpId="0" animBg="1"/>
      <p:bldP spid="115730" grpId="0" animBg="1"/>
      <p:bldP spid="115731" grpId="0" animBg="1"/>
      <p:bldP spid="1157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527</Words>
  <Application>Microsoft Office PowerPoint</Application>
  <PresentationFormat>Экран (4:3)</PresentationFormat>
  <Paragraphs>153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Документ</vt:lpstr>
      <vt:lpstr>Слайд 1</vt:lpstr>
      <vt:lpstr>Слайд 2</vt:lpstr>
      <vt:lpstr>План урока:</vt:lpstr>
      <vt:lpstr>Три стадии развития мировой экономики.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Валентиновна</dc:creator>
  <cp:lastModifiedBy>Нина Валентиновна</cp:lastModifiedBy>
  <cp:revision>3</cp:revision>
  <dcterms:created xsi:type="dcterms:W3CDTF">2009-03-09T20:27:28Z</dcterms:created>
  <dcterms:modified xsi:type="dcterms:W3CDTF">2009-03-16T12:45:13Z</dcterms:modified>
</cp:coreProperties>
</file>