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62" r:id="rId2"/>
    <p:sldId id="256" r:id="rId3"/>
    <p:sldId id="279" r:id="rId4"/>
    <p:sldId id="280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4" r:id="rId37"/>
    <p:sldId id="315" r:id="rId38"/>
    <p:sldId id="316" r:id="rId39"/>
    <p:sldId id="359" r:id="rId40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encoding="windows-1251"/>
  <p:clrMru>
    <a:srgbClr val="FFFF00"/>
    <a:srgbClr val="0000FF"/>
    <a:srgbClr val="00CC00"/>
    <a:srgbClr val="00CC99"/>
    <a:srgbClr val="FF0000"/>
    <a:srgbClr val="EC20CF"/>
    <a:srgbClr val="B810A0"/>
    <a:srgbClr val="009999"/>
    <a:srgbClr val="003366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540" autoAdjust="0"/>
    <p:restoredTop sz="94667" autoAdjust="0"/>
  </p:normalViewPr>
  <p:slideViewPr>
    <p:cSldViewPr>
      <p:cViewPr>
        <p:scale>
          <a:sx n="80" d="100"/>
          <a:sy n="80" d="100"/>
        </p:scale>
        <p:origin x="-5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D34472-FDC3-40EC-BB89-C004DB73F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BC7C3-B774-427C-BDCF-AC3009A73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15612-C984-43C8-951D-0265E3EDF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916BD-A562-4361-BAEB-1D2A5E30C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9E3F3-73A9-4CA5-953F-15EEC9512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D469A-B0E5-46CE-9410-804B7A6669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EC3A6-CC28-43C7-AFCC-0AA2FCE173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FC1D4-8A3D-4C9F-B1AF-D7210FF53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2CC7C-A14A-4DD8-8E04-AB92AB5E0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59C6A-62D5-47B9-817E-460E7FDE0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77C3D-011D-4D3F-8592-C188607120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63CB7-099E-40EF-AE09-B9DC7BA715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1B1EF03-0CEE-410A-8020-C0A069A6A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wmf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gif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wmf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gif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gif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gif"/><Relationship Id="rId4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gif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35.xml"/><Relationship Id="rId18" Type="http://schemas.openxmlformats.org/officeDocument/2006/relationships/slide" Target="slide36.xml"/><Relationship Id="rId26" Type="http://schemas.openxmlformats.org/officeDocument/2006/relationships/slide" Target="slide26.xml"/><Relationship Id="rId3" Type="http://schemas.openxmlformats.org/officeDocument/2006/relationships/slide" Target="slide29.xml"/><Relationship Id="rId21" Type="http://schemas.openxmlformats.org/officeDocument/2006/relationships/slide" Target="slide16.xml"/><Relationship Id="rId34" Type="http://schemas.openxmlformats.org/officeDocument/2006/relationships/slide" Target="slide38.xml"/><Relationship Id="rId7" Type="http://schemas.openxmlformats.org/officeDocument/2006/relationships/slide" Target="slide28.xml"/><Relationship Id="rId12" Type="http://schemas.openxmlformats.org/officeDocument/2006/relationships/slide" Target="slide6.xml"/><Relationship Id="rId17" Type="http://schemas.openxmlformats.org/officeDocument/2006/relationships/slide" Target="slide37.xml"/><Relationship Id="rId25" Type="http://schemas.openxmlformats.org/officeDocument/2006/relationships/slide" Target="slide12.xml"/><Relationship Id="rId33" Type="http://schemas.openxmlformats.org/officeDocument/2006/relationships/slide" Target="slide27.xml"/><Relationship Id="rId38" Type="http://schemas.openxmlformats.org/officeDocument/2006/relationships/slide" Target="slide39.xml"/><Relationship Id="rId2" Type="http://schemas.openxmlformats.org/officeDocument/2006/relationships/slide" Target="slide13.xml"/><Relationship Id="rId16" Type="http://schemas.openxmlformats.org/officeDocument/2006/relationships/slide" Target="slide30.xml"/><Relationship Id="rId20" Type="http://schemas.openxmlformats.org/officeDocument/2006/relationships/slide" Target="slide31.xml"/><Relationship Id="rId29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15.xml"/><Relationship Id="rId24" Type="http://schemas.openxmlformats.org/officeDocument/2006/relationships/slide" Target="slide9.xml"/><Relationship Id="rId32" Type="http://schemas.openxmlformats.org/officeDocument/2006/relationships/slide" Target="slide20.xml"/><Relationship Id="rId37" Type="http://schemas.openxmlformats.org/officeDocument/2006/relationships/slide" Target="slide2.xml"/><Relationship Id="rId5" Type="http://schemas.openxmlformats.org/officeDocument/2006/relationships/slide" Target="slide22.xml"/><Relationship Id="rId15" Type="http://schemas.openxmlformats.org/officeDocument/2006/relationships/slide" Target="slide7.xml"/><Relationship Id="rId23" Type="http://schemas.openxmlformats.org/officeDocument/2006/relationships/slide" Target="slide10.xml"/><Relationship Id="rId28" Type="http://schemas.openxmlformats.org/officeDocument/2006/relationships/slide" Target="slide18.xml"/><Relationship Id="rId36" Type="http://schemas.openxmlformats.org/officeDocument/2006/relationships/slide" Target="slide34.xml"/><Relationship Id="rId10" Type="http://schemas.openxmlformats.org/officeDocument/2006/relationships/slide" Target="slide23.xml"/><Relationship Id="rId19" Type="http://schemas.openxmlformats.org/officeDocument/2006/relationships/slide" Target="slide24.xml"/><Relationship Id="rId31" Type="http://schemas.openxmlformats.org/officeDocument/2006/relationships/slide" Target="slide32.xml"/><Relationship Id="rId4" Type="http://schemas.openxmlformats.org/officeDocument/2006/relationships/slide" Target="slide14.xml"/><Relationship Id="rId9" Type="http://schemas.openxmlformats.org/officeDocument/2006/relationships/slide" Target="slide21.xml"/><Relationship Id="rId14" Type="http://schemas.openxmlformats.org/officeDocument/2006/relationships/slide" Target="slide8.xml"/><Relationship Id="rId22" Type="http://schemas.openxmlformats.org/officeDocument/2006/relationships/slide" Target="slide17.xml"/><Relationship Id="rId27" Type="http://schemas.openxmlformats.org/officeDocument/2006/relationships/slide" Target="slide33.xml"/><Relationship Id="rId30" Type="http://schemas.openxmlformats.org/officeDocument/2006/relationships/slide" Target="slide11.xml"/><Relationship Id="rId35" Type="http://schemas.openxmlformats.org/officeDocument/2006/relationships/slide" Target="slide1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wmf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wmf"/><Relationship Id="rId4" Type="http://schemas.openxmlformats.org/officeDocument/2006/relationships/slide" Target="slide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wmf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wmf"/><Relationship Id="rId4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gif"/><Relationship Id="rId5" Type="http://schemas.openxmlformats.org/officeDocument/2006/relationships/hyperlink" Target="http://www.incredimail.com/app/?tag=emoticon_click_me&amp;lang=9&amp;version=5863986&amp;setup_id=7&amp;aff_id=1&amp;addon=IncrediMail&amp;id=95202&amp;guid=B53034B0-FA87-4564-82C3-53C1DDB75C50" TargetMode="External"/><Relationship Id="rId4" Type="http://schemas.openxmlformats.org/officeDocument/2006/relationships/slide" Target="slide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gif"/><Relationship Id="rId4" Type="http://schemas.openxmlformats.org/officeDocument/2006/relationships/slide" Target="slide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gif"/><Relationship Id="rId5" Type="http://schemas.openxmlformats.org/officeDocument/2006/relationships/hyperlink" Target="http://www.incredimail.com/app/?tag=emoticon_click_me&amp;lang=9&amp;version=5863986&amp;setup_id=7&amp;aff_id=1&amp;addon=IncrediMail&amp;id=95202&amp;guid=2506CF4C-0CAE-49BF-833F-84048DE76C96" TargetMode="External"/><Relationship Id="rId4" Type="http://schemas.openxmlformats.org/officeDocument/2006/relationships/slide" Target="slide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gif"/><Relationship Id="rId4" Type="http://schemas.openxmlformats.org/officeDocument/2006/relationships/hyperlink" Target="http://www.incredimail.com/app/?tag=emoticon_click_me&amp;lang=9&amp;version=5863986&amp;setup_id=7&amp;aff_id=1&amp;addon=IncrediMail&amp;id=95202&amp;guid=B53034B0-FA87-4564-82C3-53C1DDB75C50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it-n.ru/communities.aspx?cat_no=7462&amp;d_no=12341&amp;ext=Attachment.aspx?Id=33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14348" y="857232"/>
            <a:ext cx="7962437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ВИКТОРИНА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500306"/>
            <a:ext cx="8459175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 теме</a:t>
            </a:r>
          </a:p>
          <a:p>
            <a:pPr>
              <a:defRPr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«ХОЗЯЙСТВО РОССИИ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</a:p>
        </p:txBody>
      </p:sp>
      <p:pic>
        <p:nvPicPr>
          <p:cNvPr id="5" name="Рисунок 4" descr="j028279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712843"/>
            <a:ext cx="1409700" cy="1409700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chemeClr val="tx2">
                <a:lumMod val="20000"/>
                <a:lumOff val="8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6" name="Рисунок 5" descr="j028279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4712843"/>
            <a:ext cx="1409700" cy="1409700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chemeClr val="tx2">
                <a:lumMod val="20000"/>
                <a:lumOff val="8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9" name="Рисунок 8" descr="j0282798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0892" y="4712843"/>
            <a:ext cx="1409700" cy="1409700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chemeClr val="tx2">
                <a:lumMod val="20000"/>
                <a:lumOff val="8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10" name="Рисунок 9" descr="j0283500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52" y="4712843"/>
            <a:ext cx="1428760" cy="13879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2">
                <a:lumMod val="20000"/>
                <a:lumOff val="8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11" name="TextBox 10"/>
          <p:cNvSpPr txBox="1"/>
          <p:nvPr/>
        </p:nvSpPr>
        <p:spPr>
          <a:xfrm>
            <a:off x="1142976" y="6429396"/>
            <a:ext cx="7928774" cy="2308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900" i="1" cap="all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</a:rPr>
              <a:t>Автор: Карезина Нина Валентиновна, учитель географии МОУ СОШ №5 города Светлого Калининградской области</a:t>
            </a:r>
            <a:endParaRPr lang="ru-RU" sz="900" i="1" cap="all" dirty="0">
              <a:ln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2" y="1989138"/>
            <a:ext cx="7454929" cy="1368425"/>
          </a:xfrm>
          <a:ln w="76200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rgbClr val="000099"/>
                </a:solidFill>
              </a:rPr>
              <a:t>Какие отрасли  хозяйства включает непроизводственная сфера?</a:t>
            </a:r>
          </a:p>
        </p:txBody>
      </p:sp>
      <p:sp>
        <p:nvSpPr>
          <p:cNvPr id="112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6477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22</a:t>
            </a:r>
          </a:p>
        </p:txBody>
      </p:sp>
      <p:sp>
        <p:nvSpPr>
          <p:cNvPr id="3482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4828" name="Rectangle 12"/>
          <p:cNvSpPr>
            <a:spLocks noChangeArrowheads="1"/>
          </p:cNvSpPr>
          <p:nvPr/>
        </p:nvSpPr>
        <p:spPr bwMode="auto">
          <a:xfrm>
            <a:off x="3929058" y="3571876"/>
            <a:ext cx="4892679" cy="574675"/>
          </a:xfrm>
          <a:prstGeom prst="rect">
            <a:avLst/>
          </a:prstGeom>
          <a:ln w="76200" cmpd="thickThin" algn="ctr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4829" name="AutoShape 13"/>
          <p:cNvSpPr>
            <a:spLocks noChangeArrowheads="1"/>
          </p:cNvSpPr>
          <p:nvPr/>
        </p:nvSpPr>
        <p:spPr bwMode="auto">
          <a:xfrm rot="10800000">
            <a:off x="5143504" y="4643443"/>
            <a:ext cx="3643338" cy="1500197"/>
          </a:xfrm>
          <a:prstGeom prst="wedgeRectCallout">
            <a:avLst>
              <a:gd name="adj1" fmla="val 66903"/>
              <a:gd name="adj2" fmla="val 74661"/>
            </a:avLst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pPr algn="l"/>
            <a:r>
              <a:rPr lang="ru-RU" sz="2400" b="1" i="1" spc="20" dirty="0" smtClean="0">
                <a:solidFill>
                  <a:srgbClr val="CC0000"/>
                </a:solidFill>
                <a:latin typeface="Calibri" pitchFamily="34" charset="0"/>
              </a:rPr>
              <a:t>Наука, культура, образование, ЖКХ, управление, здравоохранение</a:t>
            </a:r>
            <a:endParaRPr lang="ru-RU" sz="2400" b="1" i="1" spc="20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11279" name="Rectangle 18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36" name="Rectangle 2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4838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7" name="Рисунок 16" descr="j0335739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728" y="3786190"/>
            <a:ext cx="1500198" cy="1391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8" grpId="1"/>
      <p:bldP spid="34819" grpId="0" build="p" animBg="1"/>
      <p:bldP spid="34823" grpId="0" animBg="1"/>
      <p:bldP spid="34824" grpId="0" animBg="1"/>
      <p:bldP spid="34825" grpId="0" animBg="1"/>
      <p:bldP spid="34826" grpId="0" animBg="1"/>
      <p:bldP spid="34827" grpId="0" animBg="1"/>
      <p:bldP spid="34828" grpId="0" animBg="1"/>
      <p:bldP spid="348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52" y="1785926"/>
            <a:ext cx="6780212" cy="1368425"/>
          </a:xfrm>
          <a:ln w="76200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sz="3600" dirty="0" smtClean="0">
                <a:solidFill>
                  <a:srgbClr val="000099"/>
                </a:solidFill>
              </a:rPr>
              <a:t>Что такое межотраслевой комплекс (МОК)?</a:t>
            </a:r>
          </a:p>
        </p:txBody>
      </p:sp>
      <p:sp>
        <p:nvSpPr>
          <p:cNvPr id="1229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25</a:t>
            </a:r>
          </a:p>
        </p:txBody>
      </p:sp>
      <p:sp>
        <p:nvSpPr>
          <p:cNvPr id="3584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5852" name="Rectangle 12"/>
          <p:cNvSpPr>
            <a:spLocks noChangeArrowheads="1"/>
          </p:cNvSpPr>
          <p:nvPr/>
        </p:nvSpPr>
        <p:spPr bwMode="auto">
          <a:xfrm>
            <a:off x="3857620" y="3357562"/>
            <a:ext cx="4892679" cy="574675"/>
          </a:xfrm>
          <a:prstGeom prst="rect">
            <a:avLst/>
          </a:prstGeom>
          <a:ln w="76200" cmpd="thickThin" algn="ctr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5853" name="AutoShape 13"/>
          <p:cNvSpPr>
            <a:spLocks noChangeArrowheads="1"/>
          </p:cNvSpPr>
          <p:nvPr/>
        </p:nvSpPr>
        <p:spPr bwMode="auto">
          <a:xfrm rot="10800000">
            <a:off x="4929187" y="4429132"/>
            <a:ext cx="4071967" cy="1663693"/>
          </a:xfrm>
          <a:prstGeom prst="wedgeRectCallout">
            <a:avLst>
              <a:gd name="adj1" fmla="val 64423"/>
              <a:gd name="adj2" fmla="val 73283"/>
            </a:avLst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r>
              <a:rPr lang="ru-RU" sz="2000" b="1" i="1" dirty="0" smtClean="0">
                <a:solidFill>
                  <a:srgbClr val="CC0000"/>
                </a:solidFill>
              </a:rPr>
              <a:t>Совокупность отраслей хозяйства, выполняющих общую народнохозяйственную функцию</a:t>
            </a:r>
            <a:endParaRPr lang="ru-RU" sz="2000" b="1" i="1" dirty="0">
              <a:solidFill>
                <a:srgbClr val="CC0000"/>
              </a:solidFill>
            </a:endParaRPr>
          </a:p>
        </p:txBody>
      </p:sp>
      <p:sp>
        <p:nvSpPr>
          <p:cNvPr id="12303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9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586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j0282790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728" y="3500438"/>
            <a:ext cx="1362075" cy="140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2" grpId="1"/>
      <p:bldP spid="35843" grpId="0" build="p" animBg="1"/>
      <p:bldP spid="35847" grpId="0" animBg="1"/>
      <p:bldP spid="35848" grpId="0" animBg="1"/>
      <p:bldP spid="35849" grpId="0" animBg="1"/>
      <p:bldP spid="35850" grpId="0" animBg="1"/>
      <p:bldP spid="35851" grpId="0" animBg="1"/>
      <p:bldP spid="35852" grpId="0" animBg="1"/>
      <p:bldP spid="358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89138"/>
            <a:ext cx="6780212" cy="1368425"/>
          </a:xfrm>
          <a:ln w="76200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dirty="0" smtClean="0">
                <a:solidFill>
                  <a:srgbClr val="000099"/>
                </a:solidFill>
              </a:rPr>
              <a:t>К какой сфере хозяйства относится сельское хозяйство?</a:t>
            </a:r>
          </a:p>
        </p:txBody>
      </p:sp>
      <p:sp>
        <p:nvSpPr>
          <p:cNvPr id="1331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13318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30</a:t>
            </a:r>
          </a:p>
        </p:txBody>
      </p:sp>
      <p:sp>
        <p:nvSpPr>
          <p:cNvPr id="3687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6876" name="Rectangle 12"/>
          <p:cNvSpPr>
            <a:spLocks noChangeArrowheads="1"/>
          </p:cNvSpPr>
          <p:nvPr/>
        </p:nvSpPr>
        <p:spPr bwMode="auto">
          <a:xfrm>
            <a:off x="4000496" y="3716338"/>
            <a:ext cx="4892679" cy="574675"/>
          </a:xfrm>
          <a:prstGeom prst="rect">
            <a:avLst/>
          </a:prstGeom>
          <a:ln w="76200" cmpd="thickThin" algn="ctr">
            <a:solidFill>
              <a:srgbClr val="FFFF00"/>
            </a:solidFill>
            <a:miter lim="800000"/>
            <a:headEnd/>
            <a:tailEnd/>
          </a:ln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 w="114300" prst="artDeco"/>
          </a:sp3d>
        </p:spPr>
        <p:txBody>
          <a:bodyPr wrap="none" anchor="ctr"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6877" name="AutoShape 13"/>
          <p:cNvSpPr>
            <a:spLocks noChangeArrowheads="1"/>
          </p:cNvSpPr>
          <p:nvPr/>
        </p:nvSpPr>
        <p:spPr bwMode="auto">
          <a:xfrm rot="10800000">
            <a:off x="5148260" y="5429262"/>
            <a:ext cx="3781457" cy="663561"/>
          </a:xfrm>
          <a:prstGeom prst="wedgeRectCallout">
            <a:avLst>
              <a:gd name="adj1" fmla="val 63260"/>
              <a:gd name="adj2" fmla="val 199954"/>
            </a:avLst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r>
              <a:rPr lang="ru-RU" sz="2800" b="1" i="1" dirty="0" smtClean="0">
                <a:solidFill>
                  <a:srgbClr val="CC0000"/>
                </a:solidFill>
              </a:rPr>
              <a:t>производственной</a:t>
            </a:r>
            <a:endParaRPr lang="ru-RU" sz="2800" b="1" i="1" dirty="0">
              <a:solidFill>
                <a:srgbClr val="CC0000"/>
              </a:solidFill>
            </a:endParaRPr>
          </a:p>
        </p:txBody>
      </p:sp>
      <p:sp>
        <p:nvSpPr>
          <p:cNvPr id="13327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3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688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7" name="Рисунок 16" descr="j0283511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1604" y="3857628"/>
            <a:ext cx="1214446" cy="1179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68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6" grpId="1"/>
      <p:bldP spid="36867" grpId="0" build="p" animBg="1"/>
      <p:bldP spid="36871" grpId="0" animBg="1"/>
      <p:bldP spid="36872" grpId="0" animBg="1"/>
      <p:bldP spid="36873" grpId="0" animBg="1"/>
      <p:bldP spid="36874" grpId="0" animBg="1"/>
      <p:bldP spid="36875" grpId="0" animBg="1"/>
      <p:bldP spid="36876" grpId="0" animBg="1"/>
      <p:bldP spid="368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857364"/>
            <a:ext cx="6780212" cy="1500199"/>
          </a:xfrm>
          <a:ln w="92075" cap="rnd" cmpd="thinThick">
            <a:solidFill>
              <a:srgbClr val="FF0000"/>
            </a:solidFill>
            <a:beve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chemeClr val="tx1"/>
                </a:solidFill>
              </a:rPr>
              <a:t>На  какие три вопроса отвечает любая экономическая система?</a:t>
            </a:r>
          </a:p>
        </p:txBody>
      </p:sp>
      <p:sp>
        <p:nvSpPr>
          <p:cNvPr id="1434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900113" y="765175"/>
            <a:ext cx="287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</a:t>
            </a:r>
          </a:p>
        </p:txBody>
      </p:sp>
      <p:sp>
        <p:nvSpPr>
          <p:cNvPr id="3789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7900" name="Rectangle 12"/>
          <p:cNvSpPr>
            <a:spLocks noChangeArrowheads="1"/>
          </p:cNvSpPr>
          <p:nvPr/>
        </p:nvSpPr>
        <p:spPr bwMode="auto">
          <a:xfrm>
            <a:off x="4000496" y="3571876"/>
            <a:ext cx="4892679" cy="574675"/>
          </a:xfrm>
          <a:prstGeom prst="rect">
            <a:avLst/>
          </a:prstGeom>
          <a:ln w="76200" cmpd="thickThin" algn="ctr">
            <a:solidFill>
              <a:srgbClr val="EC20CF"/>
            </a:solidFill>
            <a:miter lim="800000"/>
            <a:headEnd/>
            <a:tailEnd/>
          </a:ln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 w="114300" prst="artDeco"/>
          </a:sp3d>
        </p:spPr>
        <p:txBody>
          <a:bodyPr wrap="none" anchor="ctr"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7901" name="AutoShape 13"/>
          <p:cNvSpPr>
            <a:spLocks noChangeArrowheads="1"/>
          </p:cNvSpPr>
          <p:nvPr/>
        </p:nvSpPr>
        <p:spPr bwMode="auto">
          <a:xfrm rot="10800000">
            <a:off x="5000622" y="4786322"/>
            <a:ext cx="3929089" cy="1285884"/>
          </a:xfrm>
          <a:prstGeom prst="wedgeRectCallout">
            <a:avLst>
              <a:gd name="adj1" fmla="val 63029"/>
              <a:gd name="adj2" fmla="val 92104"/>
            </a:avLst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rgbClr val="CC0000"/>
                </a:solidFill>
                <a:latin typeface="Calibri" pitchFamily="34" charset="0"/>
              </a:rPr>
              <a:t>Что производить?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rgbClr val="CC0000"/>
                </a:solidFill>
                <a:latin typeface="Calibri" pitchFamily="34" charset="0"/>
              </a:rPr>
              <a:t>Как производить?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rgbClr val="CC0000"/>
                </a:solidFill>
                <a:latin typeface="Calibri" pitchFamily="34" charset="0"/>
              </a:rPr>
              <a:t>Для кого производить?</a:t>
            </a:r>
            <a:endParaRPr lang="ru-RU" sz="2800" b="1" i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14351" name="Rectangle 18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8" name="Rectangle 2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7910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j0318170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3042" y="3643314"/>
            <a:ext cx="762000" cy="15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0" grpId="1"/>
      <p:bldP spid="37891" grpId="0" build="p" animBg="1"/>
      <p:bldP spid="37895" grpId="0" animBg="1"/>
      <p:bldP spid="37896" grpId="0" animBg="1"/>
      <p:bldP spid="37897" grpId="0" animBg="1"/>
      <p:bldP spid="37898" grpId="0" animBg="1"/>
      <p:bldP spid="37899" grpId="0" animBg="1"/>
      <p:bldP spid="37900" grpId="0" animBg="1"/>
      <p:bldP spid="3790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08" y="1214422"/>
            <a:ext cx="6780212" cy="2000264"/>
          </a:xfrm>
          <a:ln w="5715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buFontTx/>
              <a:buNone/>
            </a:pP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Какие существуют экономические системы?</a:t>
            </a:r>
          </a:p>
        </p:txBody>
      </p:sp>
      <p:sp>
        <p:nvSpPr>
          <p:cNvPr id="1536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971550" y="765175"/>
            <a:ext cx="287338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7</a:t>
            </a:r>
          </a:p>
        </p:txBody>
      </p:sp>
      <p:sp>
        <p:nvSpPr>
          <p:cNvPr id="38919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8924" name="Rectangle 12"/>
          <p:cNvSpPr>
            <a:spLocks noChangeArrowheads="1"/>
          </p:cNvSpPr>
          <p:nvPr/>
        </p:nvSpPr>
        <p:spPr bwMode="auto">
          <a:xfrm>
            <a:off x="4143372" y="3500438"/>
            <a:ext cx="4749803" cy="574675"/>
          </a:xfrm>
          <a:prstGeom prst="rect">
            <a:avLst/>
          </a:prstGeom>
          <a:ln w="76200" cmpd="thickThin" algn="ctr">
            <a:solidFill>
              <a:srgbClr val="EC20CF"/>
            </a:solidFill>
            <a:miter lim="800000"/>
            <a:headEnd/>
            <a:tailEnd/>
          </a:ln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 w="114300" prst="artDeco"/>
          </a:sp3d>
        </p:spPr>
        <p:txBody>
          <a:bodyPr wrap="none" anchor="ctr"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8925" name="AutoShape 13"/>
          <p:cNvSpPr>
            <a:spLocks noChangeArrowheads="1"/>
          </p:cNvSpPr>
          <p:nvPr/>
        </p:nvSpPr>
        <p:spPr bwMode="auto">
          <a:xfrm rot="10800000">
            <a:off x="5003797" y="4929198"/>
            <a:ext cx="3889375" cy="1236650"/>
          </a:xfrm>
          <a:prstGeom prst="wedgeRectCallout">
            <a:avLst>
              <a:gd name="adj1" fmla="val 60552"/>
              <a:gd name="adj2" fmla="val 108125"/>
            </a:avLst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pPr>
              <a:lnSpc>
                <a:spcPct val="70000"/>
              </a:lnSpc>
            </a:pPr>
            <a:endParaRPr lang="ru-RU" sz="2800" i="1" dirty="0" smtClean="0">
              <a:solidFill>
                <a:srgbClr val="CC0000"/>
              </a:solidFill>
            </a:endParaRPr>
          </a:p>
          <a:p>
            <a:pPr>
              <a:lnSpc>
                <a:spcPct val="70000"/>
              </a:lnSpc>
            </a:pPr>
            <a:r>
              <a:rPr lang="ru-RU" sz="2800" i="1" dirty="0" smtClean="0">
                <a:solidFill>
                  <a:srgbClr val="CC0000"/>
                </a:solidFill>
              </a:rPr>
              <a:t>Традиционная, командная, рыночная, теневая</a:t>
            </a:r>
            <a:endParaRPr lang="ru-RU" sz="2800" i="1" dirty="0">
              <a:solidFill>
                <a:srgbClr val="CC0000"/>
              </a:solidFill>
            </a:endParaRPr>
          </a:p>
        </p:txBody>
      </p:sp>
      <p:sp>
        <p:nvSpPr>
          <p:cNvPr id="15375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31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893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7" name="Рисунок 16" descr="j0318167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5918" y="3786190"/>
            <a:ext cx="100012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4" grpId="1"/>
      <p:bldP spid="38915" grpId="0" build="p" animBg="1"/>
      <p:bldP spid="38919" grpId="0" animBg="1"/>
      <p:bldP spid="38920" grpId="0" animBg="1"/>
      <p:bldP spid="38921" grpId="0" animBg="1"/>
      <p:bldP spid="38922" grpId="0" animBg="1"/>
      <p:bldP spid="38923" grpId="0" animBg="1"/>
      <p:bldP spid="38924" grpId="0" animBg="1"/>
      <p:bldP spid="389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704137" cy="1371597"/>
          </a:xfrm>
          <a:ln w="57150"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chemeClr val="tx1"/>
                </a:solidFill>
              </a:rPr>
              <a:t>Назовите экономические системы в их историческом развитии?</a:t>
            </a:r>
          </a:p>
        </p:txBody>
      </p:sp>
      <p:sp>
        <p:nvSpPr>
          <p:cNvPr id="1638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11</a:t>
            </a:r>
          </a:p>
        </p:txBody>
      </p:sp>
      <p:sp>
        <p:nvSpPr>
          <p:cNvPr id="3994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9948" name="Rectangle 12"/>
          <p:cNvSpPr>
            <a:spLocks noChangeArrowheads="1"/>
          </p:cNvSpPr>
          <p:nvPr/>
        </p:nvSpPr>
        <p:spPr bwMode="auto">
          <a:xfrm>
            <a:off x="3929058" y="3716338"/>
            <a:ext cx="4964117" cy="574675"/>
          </a:xfrm>
          <a:prstGeom prst="rect">
            <a:avLst/>
          </a:prstGeom>
          <a:ln w="76200" cmpd="thickThin" algn="ctr">
            <a:solidFill>
              <a:srgbClr val="EC20CF"/>
            </a:solidFill>
            <a:miter lim="800000"/>
            <a:headEnd/>
            <a:tailEnd/>
          </a:ln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 w="114300" prst="artDeco"/>
          </a:sp3d>
        </p:spPr>
        <p:txBody>
          <a:bodyPr wrap="none" anchor="ctr"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9949" name="AutoShape 13"/>
          <p:cNvSpPr>
            <a:spLocks noChangeArrowheads="1"/>
          </p:cNvSpPr>
          <p:nvPr/>
        </p:nvSpPr>
        <p:spPr bwMode="auto">
          <a:xfrm rot="10800000">
            <a:off x="5000627" y="4797423"/>
            <a:ext cx="3929089" cy="1368425"/>
          </a:xfrm>
          <a:prstGeom prst="wedgeRectCallout">
            <a:avLst>
              <a:gd name="adj1" fmla="val 65446"/>
              <a:gd name="adj2" fmla="val 77448"/>
            </a:avLst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pPr>
              <a:lnSpc>
                <a:spcPct val="70000"/>
              </a:lnSpc>
            </a:pPr>
            <a:r>
              <a:rPr lang="ru-RU" sz="2400" i="1" dirty="0" smtClean="0"/>
              <a:t>Аграрная (</a:t>
            </a:r>
            <a:r>
              <a:rPr lang="ru-RU" sz="2400" i="1" dirty="0" err="1" smtClean="0"/>
              <a:t>доиндустриальная</a:t>
            </a:r>
            <a:r>
              <a:rPr lang="ru-RU" sz="2400" i="1" dirty="0" smtClean="0"/>
              <a:t>),</a:t>
            </a:r>
          </a:p>
          <a:p>
            <a:pPr>
              <a:lnSpc>
                <a:spcPct val="70000"/>
              </a:lnSpc>
            </a:pPr>
            <a:r>
              <a:rPr lang="ru-RU" sz="2400" i="1" dirty="0" smtClean="0"/>
              <a:t>индустриальная, постиндустриальная (сфера услуг )</a:t>
            </a:r>
            <a:endParaRPr lang="ru-RU" sz="2400" i="1" dirty="0"/>
          </a:p>
        </p:txBody>
      </p:sp>
      <p:sp>
        <p:nvSpPr>
          <p:cNvPr id="16399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5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995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407" name="Picture 23" descr="03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2988" y="3789363"/>
            <a:ext cx="15335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8" grpId="1"/>
      <p:bldP spid="39939" grpId="0" build="p" animBg="1"/>
      <p:bldP spid="39943" grpId="0" animBg="1"/>
      <p:bldP spid="39944" grpId="0" animBg="1"/>
      <p:bldP spid="39945" grpId="0" animBg="1"/>
      <p:bldP spid="39946" grpId="0" animBg="1"/>
      <p:bldP spid="39947" grpId="0" animBg="1"/>
      <p:bldP spid="39948" grpId="0" animBg="1"/>
      <p:bldP spid="3994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85926"/>
            <a:ext cx="8175654" cy="1571637"/>
          </a:xfrm>
          <a:ln w="5715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ru-RU" dirty="0" smtClean="0">
                <a:solidFill>
                  <a:schemeClr val="tx1"/>
                </a:solidFill>
              </a:rPr>
              <a:t>В какой экономической  системе находится наша страна  в настоящее время?</a:t>
            </a:r>
          </a:p>
        </p:txBody>
      </p:sp>
      <p:sp>
        <p:nvSpPr>
          <p:cNvPr id="174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19</a:t>
            </a:r>
          </a:p>
        </p:txBody>
      </p:sp>
      <p:sp>
        <p:nvSpPr>
          <p:cNvPr id="4096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0972" name="Rectangle 12"/>
          <p:cNvSpPr>
            <a:spLocks noChangeArrowheads="1"/>
          </p:cNvSpPr>
          <p:nvPr/>
        </p:nvSpPr>
        <p:spPr bwMode="auto">
          <a:xfrm>
            <a:off x="4000496" y="3716338"/>
            <a:ext cx="4892679" cy="574675"/>
          </a:xfrm>
          <a:prstGeom prst="rect">
            <a:avLst/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40973" name="AutoShape 13"/>
          <p:cNvSpPr>
            <a:spLocks noChangeArrowheads="1"/>
          </p:cNvSpPr>
          <p:nvPr/>
        </p:nvSpPr>
        <p:spPr bwMode="auto">
          <a:xfrm rot="10800000">
            <a:off x="5076823" y="5214949"/>
            <a:ext cx="3852893" cy="877875"/>
          </a:xfrm>
          <a:prstGeom prst="wedgeRectCallout">
            <a:avLst>
              <a:gd name="adj1" fmla="val 68678"/>
              <a:gd name="adj2" fmla="val 131410"/>
            </a:avLst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r>
              <a:rPr lang="ru-RU" sz="2400" b="1" i="1" dirty="0" smtClean="0">
                <a:solidFill>
                  <a:srgbClr val="CC0000"/>
                </a:solidFill>
              </a:rPr>
              <a:t>В переходной  от командной к рыночной</a:t>
            </a:r>
            <a:endParaRPr lang="ru-RU" sz="2400" b="1" i="1" dirty="0">
              <a:solidFill>
                <a:srgbClr val="CC0000"/>
              </a:solidFill>
            </a:endParaRPr>
          </a:p>
        </p:txBody>
      </p:sp>
      <p:sp>
        <p:nvSpPr>
          <p:cNvPr id="17423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9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4098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7" name="Рисунок 16" descr="j0426396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348" y="3500438"/>
            <a:ext cx="3357586" cy="18836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2" grpId="1"/>
      <p:bldP spid="40963" grpId="0" build="p" animBg="1"/>
      <p:bldP spid="40967" grpId="0" animBg="1"/>
      <p:bldP spid="40968" grpId="0" animBg="1"/>
      <p:bldP spid="40969" grpId="0" animBg="1"/>
      <p:bldP spid="40970" grpId="0" animBg="1"/>
      <p:bldP spid="40971" grpId="0" animBg="1"/>
      <p:bldP spid="40972" grpId="0" animBg="1"/>
      <p:bldP spid="4097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785927"/>
            <a:ext cx="7920038" cy="928694"/>
          </a:xfr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chemeClr val="tx1"/>
                </a:solidFill>
              </a:rPr>
              <a:t>Что такое вторичный сектор экономики? </a:t>
            </a:r>
          </a:p>
        </p:txBody>
      </p:sp>
      <p:sp>
        <p:nvSpPr>
          <p:cNvPr id="1843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23</a:t>
            </a:r>
          </a:p>
        </p:txBody>
      </p:sp>
      <p:sp>
        <p:nvSpPr>
          <p:cNvPr id="4199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9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9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9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9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1996" name="Rectangle 12"/>
          <p:cNvSpPr>
            <a:spLocks noChangeArrowheads="1"/>
          </p:cNvSpPr>
          <p:nvPr/>
        </p:nvSpPr>
        <p:spPr bwMode="auto">
          <a:xfrm>
            <a:off x="3714744" y="2928934"/>
            <a:ext cx="5035555" cy="574675"/>
          </a:xfrm>
          <a:prstGeom prst="rect">
            <a:avLst/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41997" name="AutoShape 13"/>
          <p:cNvSpPr>
            <a:spLocks noChangeArrowheads="1"/>
          </p:cNvSpPr>
          <p:nvPr/>
        </p:nvSpPr>
        <p:spPr bwMode="auto">
          <a:xfrm rot="10800000">
            <a:off x="4929188" y="4000504"/>
            <a:ext cx="4035423" cy="2092320"/>
          </a:xfrm>
          <a:prstGeom prst="wedgeRectCallout">
            <a:avLst>
              <a:gd name="adj1" fmla="val 72075"/>
              <a:gd name="adj2" fmla="val 64235"/>
            </a:avLst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pPr>
              <a:lnSpc>
                <a:spcPct val="110000"/>
              </a:lnSpc>
            </a:pPr>
            <a:r>
              <a:rPr lang="ru-RU" sz="2000" b="1" i="1" dirty="0" smtClean="0">
                <a:solidFill>
                  <a:srgbClr val="CC0000"/>
                </a:solidFill>
              </a:rPr>
              <a:t>Это отрасли, перерабатывающие сырьё – металлургия, машиностроение, химическая, лёгкая промышленность  и т.д.</a:t>
            </a:r>
            <a:endParaRPr lang="ru-RU" sz="2000" b="1" i="1" dirty="0">
              <a:solidFill>
                <a:srgbClr val="CC0000"/>
              </a:solidFill>
            </a:endParaRPr>
          </a:p>
        </p:txBody>
      </p:sp>
      <p:sp>
        <p:nvSpPr>
          <p:cNvPr id="18447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003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4200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in00455_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414" y="3143248"/>
            <a:ext cx="1676400" cy="18137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6" grpId="1"/>
      <p:bldP spid="41987" grpId="0" build="p" animBg="1"/>
      <p:bldP spid="41991" grpId="0" animBg="1"/>
      <p:bldP spid="41992" grpId="0" animBg="1"/>
      <p:bldP spid="41993" grpId="0" animBg="1"/>
      <p:bldP spid="41994" grpId="0" animBg="1"/>
      <p:bldP spid="41995" grpId="0" animBg="1"/>
      <p:bldP spid="41996" grpId="0" animBg="1"/>
      <p:bldP spid="4199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89138"/>
            <a:ext cx="6780212" cy="1368425"/>
          </a:xfr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ru-RU" dirty="0" smtClean="0">
                <a:solidFill>
                  <a:schemeClr val="tx1"/>
                </a:solidFill>
              </a:rPr>
              <a:t>Каков главный вопрос  в географии?</a:t>
            </a:r>
          </a:p>
        </p:txBody>
      </p:sp>
      <p:sp>
        <p:nvSpPr>
          <p:cNvPr id="1946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27</a:t>
            </a:r>
          </a:p>
        </p:txBody>
      </p:sp>
      <p:sp>
        <p:nvSpPr>
          <p:cNvPr id="4301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3020" name="Rectangle 12"/>
          <p:cNvSpPr>
            <a:spLocks noChangeArrowheads="1"/>
          </p:cNvSpPr>
          <p:nvPr/>
        </p:nvSpPr>
        <p:spPr bwMode="auto">
          <a:xfrm>
            <a:off x="3857620" y="3716338"/>
            <a:ext cx="5035555" cy="574675"/>
          </a:xfrm>
          <a:prstGeom prst="rect">
            <a:avLst/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43021" name="AutoShape 13"/>
          <p:cNvSpPr>
            <a:spLocks noChangeArrowheads="1"/>
          </p:cNvSpPr>
          <p:nvPr/>
        </p:nvSpPr>
        <p:spPr bwMode="auto">
          <a:xfrm rot="10800000">
            <a:off x="6000759" y="5429262"/>
            <a:ext cx="2892415" cy="663561"/>
          </a:xfrm>
          <a:prstGeom prst="wedgeRectCallout">
            <a:avLst>
              <a:gd name="adj1" fmla="val 104679"/>
              <a:gd name="adj2" fmla="val 191006"/>
            </a:avLst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90000"/>
              </a:lnSpc>
            </a:pPr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Где?</a:t>
            </a:r>
            <a:endParaRPr lang="ru-RU" sz="4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471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27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4302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9479" name="Picture 22" descr="11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31913" y="3716338"/>
            <a:ext cx="10953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0" grpId="1"/>
      <p:bldP spid="43011" grpId="0" build="p" animBg="1"/>
      <p:bldP spid="43015" grpId="0" animBg="1"/>
      <p:bldP spid="43016" grpId="0" animBg="1"/>
      <p:bldP spid="43017" grpId="0" animBg="1"/>
      <p:bldP spid="43018" grpId="0" animBg="1"/>
      <p:bldP spid="43019" grpId="0" animBg="1"/>
      <p:bldP spid="43020" grpId="0" animBg="1"/>
      <p:bldP spid="430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794" y="1500175"/>
            <a:ext cx="6992930" cy="1143008"/>
          </a:xfr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Какие вы знаете факторы размещения предприятий?</a:t>
            </a:r>
          </a:p>
        </p:txBody>
      </p:sp>
      <p:sp>
        <p:nvSpPr>
          <p:cNvPr id="2048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6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31</a:t>
            </a:r>
          </a:p>
        </p:txBody>
      </p:sp>
      <p:sp>
        <p:nvSpPr>
          <p:cNvPr id="44039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4044" name="Rectangle 12"/>
          <p:cNvSpPr>
            <a:spLocks noChangeArrowheads="1"/>
          </p:cNvSpPr>
          <p:nvPr/>
        </p:nvSpPr>
        <p:spPr bwMode="auto">
          <a:xfrm>
            <a:off x="4286248" y="3000372"/>
            <a:ext cx="4535489" cy="574675"/>
          </a:xfrm>
          <a:prstGeom prst="rect">
            <a:avLst/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44045" name="AutoShape 13"/>
          <p:cNvSpPr>
            <a:spLocks noChangeArrowheads="1"/>
          </p:cNvSpPr>
          <p:nvPr/>
        </p:nvSpPr>
        <p:spPr bwMode="auto">
          <a:xfrm rot="10800000">
            <a:off x="5214942" y="4286256"/>
            <a:ext cx="3643338" cy="1866904"/>
          </a:xfrm>
          <a:prstGeom prst="wedgeRectCallout">
            <a:avLst>
              <a:gd name="adj1" fmla="val 59132"/>
              <a:gd name="adj2" fmla="val 81600"/>
            </a:avLst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r>
              <a:rPr lang="ru-RU" sz="2000" b="1" i="1" dirty="0" smtClean="0">
                <a:solidFill>
                  <a:srgbClr val="CC0000"/>
                </a:solidFill>
              </a:rPr>
              <a:t>Наукоёмкость, трудоёмкость,</a:t>
            </a:r>
          </a:p>
          <a:p>
            <a:r>
              <a:rPr lang="ru-RU" sz="2000" b="1" i="1" dirty="0" smtClean="0">
                <a:solidFill>
                  <a:srgbClr val="CC0000"/>
                </a:solidFill>
              </a:rPr>
              <a:t>металлоёмкость,</a:t>
            </a:r>
          </a:p>
          <a:p>
            <a:r>
              <a:rPr lang="ru-RU" sz="2000" b="1" i="1" dirty="0" smtClean="0">
                <a:solidFill>
                  <a:srgbClr val="CC0000"/>
                </a:solidFill>
              </a:rPr>
              <a:t>потребительский, транспортный,</a:t>
            </a:r>
          </a:p>
          <a:p>
            <a:r>
              <a:rPr lang="ru-RU" sz="2000" b="1" i="1" dirty="0" smtClean="0">
                <a:solidFill>
                  <a:srgbClr val="CC0000"/>
                </a:solidFill>
              </a:rPr>
              <a:t>экологический и др.</a:t>
            </a:r>
            <a:endParaRPr lang="ru-RU" sz="2000" b="1" i="1" dirty="0">
              <a:solidFill>
                <a:srgbClr val="CC0000"/>
              </a:solidFill>
            </a:endParaRPr>
          </a:p>
        </p:txBody>
      </p:sp>
      <p:sp>
        <p:nvSpPr>
          <p:cNvPr id="20495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51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4405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7" name="Рисунок 16" descr="j0279052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728" y="3143248"/>
            <a:ext cx="1827886" cy="17080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4" grpId="1"/>
      <p:bldP spid="44035" grpId="0" build="p" animBg="1"/>
      <p:bldP spid="44039" grpId="0" animBg="1"/>
      <p:bldP spid="44040" grpId="0" animBg="1"/>
      <p:bldP spid="44041" grpId="0" animBg="1"/>
      <p:bldP spid="44042" grpId="0" animBg="1"/>
      <p:bldP spid="44043" grpId="0" animBg="1"/>
      <p:bldP spid="44044" grpId="0" animBg="1"/>
      <p:bldP spid="440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>
            <a:hlinkClick r:id="rId2" action="ppaction://hlinksldjump" tooltip="Щёлкни мышкой по кнопке и начнёшь игру &quot;АТЫ -БАТЫ&quot;"/>
          </p:cNvPr>
          <p:cNvSpPr>
            <a:spLocks noChangeArrowheads="1"/>
          </p:cNvSpPr>
          <p:nvPr/>
        </p:nvSpPr>
        <p:spPr bwMode="auto">
          <a:xfrm>
            <a:off x="5929313" y="6215063"/>
            <a:ext cx="1651000" cy="454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ru-RU" sz="2000" dirty="0"/>
              <a:t>Начать игру</a:t>
            </a:r>
          </a:p>
        </p:txBody>
      </p:sp>
      <p:sp>
        <p:nvSpPr>
          <p:cNvPr id="3078" name="Text Box 19"/>
          <p:cNvSpPr txBox="1">
            <a:spLocks noChangeArrowheads="1"/>
          </p:cNvSpPr>
          <p:nvPr/>
        </p:nvSpPr>
        <p:spPr bwMode="auto">
          <a:xfrm>
            <a:off x="428625" y="1773238"/>
            <a:ext cx="8286750" cy="4229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lnSpc>
                <a:spcPct val="140000"/>
              </a:lnSpc>
              <a:defRPr/>
            </a:pPr>
            <a:r>
              <a:rPr lang="ru-RU" sz="2000" i="1" dirty="0">
                <a:solidFill>
                  <a:srgbClr val="660033"/>
                </a:solidFill>
              </a:rPr>
              <a:t>1.</a:t>
            </a:r>
            <a:r>
              <a:rPr lang="ru-RU" sz="2000" dirty="0">
                <a:solidFill>
                  <a:srgbClr val="000099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</a:rPr>
              <a:t>Выбери ячейку с номером и щёлкни по ней мышкой.</a:t>
            </a:r>
          </a:p>
          <a:p>
            <a:pPr algn="l">
              <a:lnSpc>
                <a:spcPct val="140000"/>
              </a:lnSpc>
              <a:defRPr/>
            </a:pPr>
            <a:r>
              <a:rPr lang="ru-RU" sz="2400" i="1" dirty="0">
                <a:solidFill>
                  <a:schemeClr val="tx1"/>
                </a:solidFill>
                <a:latin typeface="Calibri" pitchFamily="34" charset="0"/>
              </a:rPr>
              <a:t>2.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</a:rPr>
              <a:t> Прочитай вопрос.</a:t>
            </a:r>
          </a:p>
          <a:p>
            <a:pPr algn="l">
              <a:lnSpc>
                <a:spcPct val="140000"/>
              </a:lnSpc>
              <a:defRPr/>
            </a:pPr>
            <a:r>
              <a:rPr lang="ru-RU" sz="2400" i="1" dirty="0">
                <a:solidFill>
                  <a:schemeClr val="tx1"/>
                </a:solidFill>
                <a:latin typeface="Calibri" pitchFamily="34" charset="0"/>
              </a:rPr>
              <a:t>3.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</a:rPr>
              <a:t> Время на обдумывание – 5 секунд. </a:t>
            </a:r>
          </a:p>
          <a:p>
            <a:pPr algn="l">
              <a:lnSpc>
                <a:spcPct val="140000"/>
              </a:lnSpc>
              <a:defRPr/>
            </a:pPr>
            <a:r>
              <a:rPr lang="ru-RU" sz="2400" i="1" dirty="0">
                <a:solidFill>
                  <a:schemeClr val="tx1"/>
                </a:solidFill>
                <a:latin typeface="Calibri" pitchFamily="34" charset="0"/>
              </a:rPr>
              <a:t>4.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</a:rPr>
              <a:t> После звукового сигнала дай устный ответ.</a:t>
            </a:r>
          </a:p>
          <a:p>
            <a:pPr algn="l">
              <a:lnSpc>
                <a:spcPct val="140000"/>
              </a:lnSpc>
              <a:defRPr/>
            </a:pPr>
            <a:r>
              <a:rPr lang="ru-RU" sz="2400" i="1" dirty="0">
                <a:solidFill>
                  <a:schemeClr val="tx1"/>
                </a:solidFill>
                <a:latin typeface="Calibri" pitchFamily="34" charset="0"/>
              </a:rPr>
              <a:t>5.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</a:rPr>
              <a:t> Чтобы узнать правильный ответ, щёлкни мышкой по экрану. </a:t>
            </a:r>
          </a:p>
          <a:p>
            <a:pPr algn="l">
              <a:lnSpc>
                <a:spcPct val="140000"/>
              </a:lnSpc>
              <a:defRPr/>
            </a:pPr>
            <a:r>
              <a:rPr lang="ru-RU" sz="2400" i="1" dirty="0">
                <a:solidFill>
                  <a:schemeClr val="tx1"/>
                </a:solidFill>
                <a:latin typeface="Calibri" pitchFamily="34" charset="0"/>
              </a:rPr>
              <a:t>6.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</a:rPr>
              <a:t> Чтобы продолжить игру, щёлкни мышкой </a:t>
            </a:r>
          </a:p>
          <a:p>
            <a:pPr algn="l">
              <a:lnSpc>
                <a:spcPct val="140000"/>
              </a:lnSpc>
              <a:defRPr/>
            </a:pPr>
            <a:r>
              <a:rPr lang="ru-RU" sz="2400" dirty="0">
                <a:solidFill>
                  <a:schemeClr val="tx1"/>
                </a:solidFill>
                <a:latin typeface="Calibri" pitchFamily="34" charset="0"/>
              </a:rPr>
              <a:t>по кнопке «Продолжить игру».</a:t>
            </a:r>
          </a:p>
        </p:txBody>
      </p:sp>
      <p:sp>
        <p:nvSpPr>
          <p:cNvPr id="2075" name="Rectangle 2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58125" y="6215063"/>
            <a:ext cx="1087438" cy="454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Выход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428625" y="285750"/>
            <a:ext cx="8286750" cy="12144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357166"/>
            <a:ext cx="66014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Правила викторины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52" y="1928802"/>
            <a:ext cx="6780212" cy="1368425"/>
          </a:xfrm>
          <a:ln w="5715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Если в стране в сфере услуг занято более 70% населения, то эта страна по уровню развития   …  ?</a:t>
            </a:r>
          </a:p>
        </p:txBody>
      </p:sp>
      <p:sp>
        <p:nvSpPr>
          <p:cNvPr id="2150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35</a:t>
            </a:r>
          </a:p>
        </p:txBody>
      </p:sp>
      <p:sp>
        <p:nvSpPr>
          <p:cNvPr id="4506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flip="none" rotWithShape="1">
            <a:gsLst>
              <a:gs pos="0">
                <a:schemeClr val="bg1"/>
              </a:gs>
              <a:gs pos="35000">
                <a:schemeClr val="bg1"/>
              </a:gs>
              <a:gs pos="100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 useBgFill="1">
        <p:nvSpPr>
          <p:cNvPr id="45068" name="Rectangle 12"/>
          <p:cNvSpPr>
            <a:spLocks noChangeArrowheads="1"/>
          </p:cNvSpPr>
          <p:nvPr/>
        </p:nvSpPr>
        <p:spPr bwMode="auto">
          <a:xfrm>
            <a:off x="3857620" y="3429000"/>
            <a:ext cx="5106993" cy="717550"/>
          </a:xfrm>
          <a:prstGeom prst="rect">
            <a:avLst/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45069" name="AutoShape 13"/>
          <p:cNvSpPr>
            <a:spLocks noChangeArrowheads="1"/>
          </p:cNvSpPr>
          <p:nvPr/>
        </p:nvSpPr>
        <p:spPr bwMode="auto">
          <a:xfrm rot="10800000">
            <a:off x="5000628" y="5143512"/>
            <a:ext cx="4143372" cy="1000132"/>
          </a:xfrm>
          <a:prstGeom prst="wedgeRectCallout">
            <a:avLst>
              <a:gd name="adj1" fmla="val 65190"/>
              <a:gd name="adj2" fmla="val 133116"/>
            </a:avLst>
          </a:prstGeom>
          <a:ln w="76200" cmpd="thickThin" algn="ctr">
            <a:solidFill>
              <a:srgbClr val="FF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70000"/>
              </a:lnSpc>
            </a:pP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высокоразвитая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519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75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4507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7" name="Рисунок 16" descr="j0398409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3357562"/>
            <a:ext cx="1379830" cy="1971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50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8" grpId="1"/>
      <p:bldP spid="45059" grpId="0" build="p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1670" y="1428736"/>
            <a:ext cx="6389704" cy="1143009"/>
          </a:xfrm>
          <a:ln w="5715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rgbClr val="003300"/>
                </a:solidFill>
              </a:rPr>
              <a:t>Что такое «свободная экономическая зона»?</a:t>
            </a:r>
          </a:p>
        </p:txBody>
      </p:sp>
      <p:sp>
        <p:nvSpPr>
          <p:cNvPr id="2253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900113" y="765175"/>
            <a:ext cx="287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2</a:t>
            </a:r>
          </a:p>
        </p:txBody>
      </p:sp>
      <p:sp>
        <p:nvSpPr>
          <p:cNvPr id="4608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6092" name="Rectangle 12"/>
          <p:cNvSpPr>
            <a:spLocks noChangeArrowheads="1"/>
          </p:cNvSpPr>
          <p:nvPr/>
        </p:nvSpPr>
        <p:spPr bwMode="auto">
          <a:xfrm>
            <a:off x="3714744" y="2786058"/>
            <a:ext cx="4749803" cy="574675"/>
          </a:xfrm>
          <a:prstGeom prst="rect">
            <a:avLst/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46093" name="AutoShape 13"/>
          <p:cNvSpPr>
            <a:spLocks noChangeArrowheads="1"/>
          </p:cNvSpPr>
          <p:nvPr/>
        </p:nvSpPr>
        <p:spPr bwMode="auto">
          <a:xfrm rot="10800000">
            <a:off x="5037138" y="3857627"/>
            <a:ext cx="4106861" cy="2306635"/>
          </a:xfrm>
          <a:prstGeom prst="wedgeRectCallout">
            <a:avLst>
              <a:gd name="adj1" fmla="val 74327"/>
              <a:gd name="adj2" fmla="val 63931"/>
            </a:avLst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r>
              <a:rPr lang="ru-RU" sz="2000" kern="500" dirty="0" smtClean="0">
                <a:solidFill>
                  <a:srgbClr val="CC0000"/>
                </a:solidFill>
              </a:rPr>
              <a:t>Это территория с выгодным ЭГП, чаще </a:t>
            </a:r>
            <a:r>
              <a:rPr lang="ru-RU" sz="2000" kern="500" dirty="0" err="1" smtClean="0">
                <a:solidFill>
                  <a:srgbClr val="CC0000"/>
                </a:solidFill>
              </a:rPr>
              <a:t>эксклавного</a:t>
            </a:r>
            <a:r>
              <a:rPr lang="ru-RU" sz="2000" kern="500" dirty="0" smtClean="0">
                <a:solidFill>
                  <a:srgbClr val="CC0000"/>
                </a:solidFill>
              </a:rPr>
              <a:t> характера, им предоставляются льготы для привлечения иностранного капитала с целью развития высокотехнологичного производства</a:t>
            </a:r>
            <a:endParaRPr lang="ru-RU" sz="2000" kern="500" dirty="0">
              <a:solidFill>
                <a:srgbClr val="CC0000"/>
              </a:solidFill>
            </a:endParaRPr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9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4610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j0290384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3214686"/>
            <a:ext cx="1428760" cy="1668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2" grpId="1"/>
      <p:bldP spid="46083" grpId="0" build="p" animBg="1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643051"/>
            <a:ext cx="6780212" cy="1428760"/>
          </a:xfrm>
          <a:ln w="7620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dirty="0" smtClean="0">
                <a:solidFill>
                  <a:srgbClr val="003300"/>
                </a:solidFill>
              </a:rPr>
              <a:t>Как называется экономическая система, где вопросы «Что, как и для кого производить» решает правительство страны?</a:t>
            </a:r>
          </a:p>
        </p:txBody>
      </p:sp>
      <p:sp>
        <p:nvSpPr>
          <p:cNvPr id="2355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900113" y="765175"/>
            <a:ext cx="287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6</a:t>
            </a:r>
          </a:p>
        </p:txBody>
      </p:sp>
      <p:sp>
        <p:nvSpPr>
          <p:cNvPr id="4711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7116" name="Rectangle 12"/>
          <p:cNvSpPr>
            <a:spLocks noChangeArrowheads="1"/>
          </p:cNvSpPr>
          <p:nvPr/>
        </p:nvSpPr>
        <p:spPr bwMode="auto">
          <a:xfrm>
            <a:off x="3857620" y="3500438"/>
            <a:ext cx="4964117" cy="574675"/>
          </a:xfrm>
          <a:prstGeom prst="rect">
            <a:avLst/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47117" name="AutoShape 13"/>
          <p:cNvSpPr>
            <a:spLocks noChangeArrowheads="1"/>
          </p:cNvSpPr>
          <p:nvPr/>
        </p:nvSpPr>
        <p:spPr bwMode="auto">
          <a:xfrm rot="10800000">
            <a:off x="5000627" y="5429263"/>
            <a:ext cx="3889375" cy="652459"/>
          </a:xfrm>
          <a:prstGeom prst="wedgeRectCallout">
            <a:avLst>
              <a:gd name="adj1" fmla="val 64479"/>
              <a:gd name="adj2" fmla="val 229817"/>
            </a:avLst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80000"/>
              </a:lnSpc>
            </a:pPr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Командная</a:t>
            </a:r>
            <a:endParaRPr lang="ru-RU" sz="4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567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23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4712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23575" name="Picture 22" descr="11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0113" y="3494088"/>
            <a:ext cx="1671637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71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6" grpId="1"/>
      <p:bldP spid="47107" grpId="0" build="p" animBg="1"/>
      <p:bldP spid="47111" grpId="0" animBg="1"/>
      <p:bldP spid="47112" grpId="0" animBg="1"/>
      <p:bldP spid="47113" grpId="0" animBg="1"/>
      <p:bldP spid="47114" grpId="0" animBg="1"/>
      <p:bldP spid="47115" grpId="0" animBg="1"/>
      <p:bldP spid="47116" grpId="0" animBg="1"/>
      <p:bldP spid="471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1643050"/>
            <a:ext cx="7488237" cy="1368425"/>
          </a:xfrm>
          <a:ln w="7620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sz="3600" dirty="0" smtClean="0">
                <a:solidFill>
                  <a:srgbClr val="003300"/>
                </a:solidFill>
              </a:rPr>
              <a:t>Что составляет третичный сектор экономики?</a:t>
            </a:r>
          </a:p>
        </p:txBody>
      </p:sp>
      <p:sp>
        <p:nvSpPr>
          <p:cNvPr id="2458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2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10</a:t>
            </a:r>
          </a:p>
        </p:txBody>
      </p:sp>
      <p:sp>
        <p:nvSpPr>
          <p:cNvPr id="4813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8140" name="Rectangle 12"/>
          <p:cNvSpPr>
            <a:spLocks noChangeArrowheads="1"/>
          </p:cNvSpPr>
          <p:nvPr/>
        </p:nvSpPr>
        <p:spPr bwMode="auto">
          <a:xfrm>
            <a:off x="4071934" y="3286124"/>
            <a:ext cx="4749803" cy="574675"/>
          </a:xfrm>
          <a:prstGeom prst="rect">
            <a:avLst/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48141" name="AutoShape 13"/>
          <p:cNvSpPr>
            <a:spLocks noChangeArrowheads="1"/>
          </p:cNvSpPr>
          <p:nvPr/>
        </p:nvSpPr>
        <p:spPr bwMode="auto">
          <a:xfrm rot="10800000">
            <a:off x="4929190" y="4286256"/>
            <a:ext cx="3929088" cy="1806568"/>
          </a:xfrm>
          <a:prstGeom prst="wedgeRectCallout">
            <a:avLst>
              <a:gd name="adj1" fmla="val 65870"/>
              <a:gd name="adj2" fmla="val 65137"/>
            </a:avLst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r>
              <a:rPr lang="ru-RU" sz="2000" b="1" dirty="0" smtClean="0">
                <a:solidFill>
                  <a:srgbClr val="CC0000"/>
                </a:solidFill>
              </a:rPr>
              <a:t>Сфера услуг: транспорт, связь, образование, культура, </a:t>
            </a:r>
            <a:r>
              <a:rPr lang="ru-RU" sz="2000" b="1" dirty="0" err="1" smtClean="0">
                <a:solidFill>
                  <a:srgbClr val="CC0000"/>
                </a:solidFill>
              </a:rPr>
              <a:t>здравоохраннение</a:t>
            </a:r>
            <a:r>
              <a:rPr lang="ru-RU" sz="2000" b="1" dirty="0" smtClean="0">
                <a:solidFill>
                  <a:srgbClr val="CC0000"/>
                </a:solidFill>
              </a:rPr>
              <a:t>, управление, ЖКХ и др.</a:t>
            </a:r>
            <a:endParaRPr lang="ru-RU" sz="2000" b="1" dirty="0">
              <a:solidFill>
                <a:srgbClr val="CC0000"/>
              </a:solidFill>
            </a:endParaRPr>
          </a:p>
        </p:txBody>
      </p:sp>
      <p:sp>
        <p:nvSpPr>
          <p:cNvPr id="24591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47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4814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24599" name="Picture 23" descr="0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31913" y="3644900"/>
            <a:ext cx="158432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81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0" grpId="1"/>
      <p:bldP spid="48131" grpId="0" build="p" animBg="1"/>
      <p:bldP spid="48135" grpId="0" animBg="1"/>
      <p:bldP spid="48136" grpId="0" animBg="1"/>
      <p:bldP spid="48137" grpId="0" animBg="1"/>
      <p:bldP spid="48138" grpId="0" animBg="1"/>
      <p:bldP spid="48139" grpId="0" animBg="1"/>
      <p:bldP spid="48140" grpId="0" animBg="1"/>
      <p:bldP spid="481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785926"/>
            <a:ext cx="7488237" cy="928695"/>
          </a:xfrm>
          <a:ln w="7620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buFontTx/>
              <a:buNone/>
            </a:pP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АПК?</a:t>
            </a:r>
          </a:p>
        </p:txBody>
      </p:sp>
      <p:sp>
        <p:nvSpPr>
          <p:cNvPr id="2560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18</a:t>
            </a:r>
          </a:p>
        </p:txBody>
      </p:sp>
      <p:sp>
        <p:nvSpPr>
          <p:cNvPr id="49159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9164" name="Rectangle 12"/>
          <p:cNvSpPr>
            <a:spLocks noChangeArrowheads="1"/>
          </p:cNvSpPr>
          <p:nvPr/>
        </p:nvSpPr>
        <p:spPr bwMode="auto">
          <a:xfrm>
            <a:off x="4214810" y="3000372"/>
            <a:ext cx="4606927" cy="574675"/>
          </a:xfrm>
          <a:prstGeom prst="rect">
            <a:avLst/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49165" name="AutoShape 13"/>
          <p:cNvSpPr>
            <a:spLocks noChangeArrowheads="1"/>
          </p:cNvSpPr>
          <p:nvPr/>
        </p:nvSpPr>
        <p:spPr bwMode="auto">
          <a:xfrm rot="10800000">
            <a:off x="5000628" y="4357692"/>
            <a:ext cx="3857651" cy="1735131"/>
          </a:xfrm>
          <a:prstGeom prst="wedgeRectCallout">
            <a:avLst>
              <a:gd name="adj1" fmla="val 61769"/>
              <a:gd name="adj2" fmla="val 85631"/>
            </a:avLst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r>
              <a:rPr lang="ru-RU" sz="2000" b="1" dirty="0">
                <a:solidFill>
                  <a:srgbClr val="CC0000"/>
                </a:solidFill>
              </a:rPr>
              <a:t> </a:t>
            </a:r>
            <a:r>
              <a:rPr lang="ru-RU" sz="2000" b="1" i="1" dirty="0" smtClean="0">
                <a:solidFill>
                  <a:srgbClr val="CC0000"/>
                </a:solidFill>
              </a:rPr>
              <a:t>Это первичный сектор экономики, производящий и доводящий до потребителя продукцию сельского хозяйства </a:t>
            </a:r>
            <a:endParaRPr lang="ru-RU" sz="2000" b="1" i="1" dirty="0">
              <a:solidFill>
                <a:srgbClr val="CC0000"/>
              </a:solidFill>
            </a:endParaRPr>
          </a:p>
        </p:txBody>
      </p:sp>
      <p:sp>
        <p:nvSpPr>
          <p:cNvPr id="25615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1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4917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j0234386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662" y="3429000"/>
            <a:ext cx="2118509" cy="1495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4" grpId="1"/>
      <p:bldP spid="49155" grpId="0" build="p" animBg="1"/>
      <p:bldP spid="49159" grpId="0" animBg="1"/>
      <p:bldP spid="49160" grpId="0" animBg="1"/>
      <p:bldP spid="49161" grpId="0" animBg="1"/>
      <p:bldP spid="49162" grpId="0" animBg="1"/>
      <p:bldP spid="49163" grpId="0" animBg="1"/>
      <p:bldP spid="49164" grpId="0" animBg="1"/>
      <p:bldP spid="4916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52" y="1643050"/>
            <a:ext cx="7632700" cy="1368425"/>
          </a:xfrm>
          <a:ln w="7620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dirty="0" smtClean="0">
                <a:solidFill>
                  <a:srgbClr val="003300"/>
                </a:solidFill>
              </a:rPr>
              <a:t>К какой сфере хозяйства относятся: промышленность, строительство, транспорт и связь, сельское хозяйство ?</a:t>
            </a:r>
            <a:endParaRPr lang="ru-RU" dirty="0" smtClean="0">
              <a:solidFill>
                <a:srgbClr val="003300"/>
              </a:solidFill>
            </a:endParaRPr>
          </a:p>
        </p:txBody>
      </p:sp>
      <p:sp>
        <p:nvSpPr>
          <p:cNvPr id="2662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0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26</a:t>
            </a:r>
          </a:p>
        </p:txBody>
      </p:sp>
      <p:sp>
        <p:nvSpPr>
          <p:cNvPr id="5018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0188" name="Rectangle 12"/>
          <p:cNvSpPr>
            <a:spLocks noChangeArrowheads="1"/>
          </p:cNvSpPr>
          <p:nvPr/>
        </p:nvSpPr>
        <p:spPr bwMode="auto">
          <a:xfrm>
            <a:off x="4143372" y="3500438"/>
            <a:ext cx="4678365" cy="574675"/>
          </a:xfrm>
          <a:prstGeom prst="rect">
            <a:avLst/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50189" name="AutoShape 13"/>
          <p:cNvSpPr>
            <a:spLocks noChangeArrowheads="1"/>
          </p:cNvSpPr>
          <p:nvPr/>
        </p:nvSpPr>
        <p:spPr bwMode="auto">
          <a:xfrm rot="10800000">
            <a:off x="4929188" y="5286387"/>
            <a:ext cx="4214811" cy="806434"/>
          </a:xfrm>
          <a:prstGeom prst="wedgeRectCallout">
            <a:avLst>
              <a:gd name="adj1" fmla="val 63346"/>
              <a:gd name="adj2" fmla="val 185989"/>
            </a:avLst>
          </a:prstGeom>
          <a:ln w="76200" cmpd="thickThin" algn="ctr">
            <a:solidFill>
              <a:srgbClr val="00B05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Производственной</a:t>
            </a:r>
            <a:endParaRPr lang="ru-RU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639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95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019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26647" name="Picture 22" descr="05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16013" y="4076700"/>
            <a:ext cx="14287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01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8" grpId="1"/>
      <p:bldP spid="50179" grpId="0" build="p" animBg="1"/>
      <p:bldP spid="50183" grpId="0" animBg="1"/>
      <p:bldP spid="50184" grpId="0" animBg="1"/>
      <p:bldP spid="50185" grpId="0" animBg="1"/>
      <p:bldP spid="50186" grpId="0" animBg="1"/>
      <p:bldP spid="50187" grpId="0" animBg="1"/>
      <p:bldP spid="50188" grpId="0" animBg="1"/>
      <p:bldP spid="5018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89138"/>
            <a:ext cx="6780212" cy="1368425"/>
          </a:xfrm>
          <a:ln w="76200">
            <a:solidFill>
              <a:srgbClr val="00CC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dirty="0" smtClean="0">
                <a:solidFill>
                  <a:srgbClr val="003300"/>
                </a:solidFill>
              </a:rPr>
              <a:t> </a:t>
            </a:r>
            <a:r>
              <a:rPr lang="ru-RU" sz="2800" dirty="0" smtClean="0">
                <a:solidFill>
                  <a:srgbClr val="003300"/>
                </a:solidFill>
              </a:rPr>
              <a:t>Какие отрасли экономики должны стать приоритетными  в Калининградской области?</a:t>
            </a:r>
          </a:p>
        </p:txBody>
      </p:sp>
      <p:sp>
        <p:nvSpPr>
          <p:cNvPr id="2765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4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29</a:t>
            </a:r>
          </a:p>
        </p:txBody>
      </p:sp>
      <p:sp>
        <p:nvSpPr>
          <p:cNvPr id="5120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0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0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1212" name="Rectangle 12"/>
          <p:cNvSpPr>
            <a:spLocks noChangeArrowheads="1"/>
          </p:cNvSpPr>
          <p:nvPr/>
        </p:nvSpPr>
        <p:spPr bwMode="auto">
          <a:xfrm>
            <a:off x="4214810" y="3716338"/>
            <a:ext cx="4678365" cy="574675"/>
          </a:xfrm>
          <a:prstGeom prst="rect">
            <a:avLst/>
          </a:prstGeom>
          <a:ln w="76200" cmpd="thickThin" algn="ctr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51213" name="AutoShape 13"/>
          <p:cNvSpPr>
            <a:spLocks noChangeArrowheads="1"/>
          </p:cNvSpPr>
          <p:nvPr/>
        </p:nvSpPr>
        <p:spPr bwMode="auto">
          <a:xfrm rot="10800000">
            <a:off x="4932363" y="4797425"/>
            <a:ext cx="4032250" cy="1439863"/>
          </a:xfrm>
          <a:prstGeom prst="wedgeRectCallout">
            <a:avLst>
              <a:gd name="adj1" fmla="val -829"/>
              <a:gd name="adj2" fmla="val 81861"/>
            </a:avLst>
          </a:prstGeom>
          <a:ln w="76200" cmpd="thickThin" algn="ctr">
            <a:solidFill>
              <a:srgbClr val="00CC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70000"/>
              </a:lnSpc>
            </a:pP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Приморские:</a:t>
            </a:r>
          </a:p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Транспортное судоходство, океаническое рыболовство,</a:t>
            </a:r>
          </a:p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курортное хозяйство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663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9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122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27671" name="Picture 23" descr="0111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5650" y="3357563"/>
            <a:ext cx="123031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2" grpId="1"/>
      <p:bldP spid="51203" grpId="0" build="p" animBg="1"/>
      <p:bldP spid="51207" grpId="0" animBg="1"/>
      <p:bldP spid="51208" grpId="0" animBg="1"/>
      <p:bldP spid="51209" grpId="0" animBg="1"/>
      <p:bldP spid="51210" grpId="0" animBg="1"/>
      <p:bldP spid="51211" grpId="0" animBg="1"/>
      <p:bldP spid="51212" grpId="0" animBg="1"/>
      <p:bldP spid="512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2" y="1989138"/>
            <a:ext cx="7312053" cy="1368425"/>
          </a:xfrm>
          <a:ln w="76200">
            <a:solidFill>
              <a:srgbClr val="00CC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None/>
            </a:pPr>
            <a:r>
              <a:rPr lang="ru-RU" sz="2400" dirty="0" smtClean="0"/>
              <a:t>Какие отрасли занимают большую часть в экономике нашей</a:t>
            </a:r>
            <a:r>
              <a:rPr lang="en-US" sz="2400" dirty="0" smtClean="0"/>
              <a:t> </a:t>
            </a:r>
            <a:r>
              <a:rPr lang="ru-RU" sz="2400" dirty="0" smtClean="0"/>
              <a:t>страны: производственные или непроизводственные? </a:t>
            </a:r>
            <a:endParaRPr lang="en-US" sz="2400" dirty="0" smtClean="0"/>
          </a:p>
          <a:p>
            <a:pPr algn="ctr" eaLnBrk="1" hangingPunct="1">
              <a:buFontTx/>
              <a:buNone/>
            </a:pPr>
            <a:endParaRPr lang="ru-RU" dirty="0" smtClean="0">
              <a:solidFill>
                <a:srgbClr val="003300"/>
              </a:solidFill>
            </a:endParaRPr>
          </a:p>
        </p:txBody>
      </p:sp>
      <p:sp>
        <p:nvSpPr>
          <p:cNvPr id="2867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8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34</a:t>
            </a:r>
          </a:p>
        </p:txBody>
      </p:sp>
      <p:sp>
        <p:nvSpPr>
          <p:cNvPr id="5223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2236" name="Rectangle 12"/>
          <p:cNvSpPr>
            <a:spLocks noChangeArrowheads="1"/>
          </p:cNvSpPr>
          <p:nvPr/>
        </p:nvSpPr>
        <p:spPr bwMode="auto">
          <a:xfrm>
            <a:off x="3857620" y="3714752"/>
            <a:ext cx="4749803" cy="574675"/>
          </a:xfrm>
          <a:prstGeom prst="rect">
            <a:avLst/>
          </a:prstGeom>
          <a:ln w="76200" cmpd="thickThin" algn="ctr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52237" name="AutoShape 13"/>
          <p:cNvSpPr>
            <a:spLocks noChangeArrowheads="1"/>
          </p:cNvSpPr>
          <p:nvPr/>
        </p:nvSpPr>
        <p:spPr bwMode="auto">
          <a:xfrm rot="10800000">
            <a:off x="5003798" y="4797425"/>
            <a:ext cx="4140201" cy="1295400"/>
          </a:xfrm>
          <a:prstGeom prst="wedgeRectCallout">
            <a:avLst>
              <a:gd name="adj1" fmla="val 69881"/>
              <a:gd name="adj2" fmla="val 75333"/>
            </a:avLst>
          </a:prstGeom>
          <a:ln w="76200" cmpd="thickThin" algn="ctr">
            <a:solidFill>
              <a:srgbClr val="00CC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Производственные</a:t>
            </a:r>
            <a:endParaRPr lang="ru-RU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687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43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224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7" name="Рисунок 16" descr="MMj03034000000[1]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0166" y="4143380"/>
            <a:ext cx="917581" cy="11631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6" grpId="1"/>
      <p:bldP spid="52227" grpId="0" build="p" animBg="1"/>
      <p:bldP spid="52231" grpId="0" animBg="1"/>
      <p:bldP spid="52232" grpId="0" animBg="1"/>
      <p:bldP spid="52233" grpId="0" animBg="1"/>
      <p:bldP spid="52234" grpId="0" animBg="1"/>
      <p:bldP spid="52235" grpId="0" animBg="1"/>
      <p:bldP spid="52236" grpId="0" animBg="1"/>
      <p:bldP spid="522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1500174"/>
            <a:ext cx="6780212" cy="1368425"/>
          </a:xfrm>
          <a:ln w="762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технополис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</a:p>
        </p:txBody>
      </p:sp>
      <p:sp>
        <p:nvSpPr>
          <p:cNvPr id="297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2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900113" y="765175"/>
            <a:ext cx="287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4</a:t>
            </a:r>
          </a:p>
        </p:txBody>
      </p:sp>
      <p:sp>
        <p:nvSpPr>
          <p:cNvPr id="5325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3260" name="Rectangle 12"/>
          <p:cNvSpPr>
            <a:spLocks noChangeArrowheads="1"/>
          </p:cNvSpPr>
          <p:nvPr/>
        </p:nvSpPr>
        <p:spPr bwMode="auto">
          <a:xfrm>
            <a:off x="3643306" y="3143248"/>
            <a:ext cx="4892679" cy="574675"/>
          </a:xfrm>
          <a:prstGeom prst="rect">
            <a:avLst/>
          </a:prstGeom>
          <a:ln w="76200" cmpd="thickThin" algn="ctr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</a:t>
            </a:r>
            <a:r>
              <a:rPr lang="ru-RU" sz="32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ответ:</a:t>
            </a:r>
            <a:endParaRPr lang="ru-RU" sz="32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 useBgFill="1">
        <p:nvSpPr>
          <p:cNvPr id="53261" name="AutoShape 13"/>
          <p:cNvSpPr>
            <a:spLocks noChangeArrowheads="1"/>
          </p:cNvSpPr>
          <p:nvPr/>
        </p:nvSpPr>
        <p:spPr bwMode="auto">
          <a:xfrm rot="10800000">
            <a:off x="5000628" y="4429131"/>
            <a:ext cx="3857650" cy="1663693"/>
          </a:xfrm>
          <a:prstGeom prst="wedgeRectCallout">
            <a:avLst>
              <a:gd name="adj1" fmla="val 75605"/>
              <a:gd name="adj2" fmla="val 85417"/>
            </a:avLst>
          </a:prstGeom>
          <a:ln w="76200" cmpd="thickThin" algn="ctr">
            <a:solidFill>
              <a:srgbClr val="00B0F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r>
              <a:rPr lang="ru-RU" sz="3200" b="1" i="1" dirty="0">
                <a:solidFill>
                  <a:srgbClr val="CC0000"/>
                </a:solidFill>
              </a:rPr>
              <a:t> </a:t>
            </a:r>
            <a:r>
              <a:rPr lang="ru-RU" sz="2400" b="1" i="1" dirty="0" smtClean="0">
                <a:solidFill>
                  <a:srgbClr val="CC0000"/>
                </a:solidFill>
              </a:rPr>
              <a:t>Это соединение науки с наукоёмкими предприятиями  промышленности …</a:t>
            </a:r>
            <a:endParaRPr lang="ru-RU" sz="2400" b="1" i="1" dirty="0">
              <a:solidFill>
                <a:srgbClr val="CC0000"/>
              </a:solidFill>
            </a:endParaRPr>
          </a:p>
        </p:txBody>
      </p:sp>
      <p:sp>
        <p:nvSpPr>
          <p:cNvPr id="29711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67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326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29719" name="Picture 23" descr="0111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550" y="3429000"/>
            <a:ext cx="11858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0" grpId="1"/>
      <p:bldP spid="53251" grpId="0" build="p" animBg="1"/>
      <p:bldP spid="53255" grpId="0" animBg="1"/>
      <p:bldP spid="53256" grpId="0" animBg="1"/>
      <p:bldP spid="53257" grpId="0" animBg="1"/>
      <p:bldP spid="53258" grpId="0" animBg="1"/>
      <p:bldP spid="53259" grpId="0" animBg="1"/>
      <p:bldP spid="53260" grpId="0" animBg="1"/>
      <p:bldP spid="5326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04" y="1714488"/>
            <a:ext cx="6780212" cy="1368425"/>
          </a:xfrm>
          <a:ln w="762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rgbClr val="660066"/>
                </a:solidFill>
              </a:rPr>
              <a:t>Где в основном располагаются сырьевые базы России?</a:t>
            </a:r>
          </a:p>
        </p:txBody>
      </p:sp>
      <p:sp>
        <p:nvSpPr>
          <p:cNvPr id="3072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6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900113" y="765175"/>
            <a:ext cx="287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8</a:t>
            </a:r>
          </a:p>
        </p:txBody>
      </p:sp>
      <p:sp>
        <p:nvSpPr>
          <p:cNvPr id="54279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4284" name="Rectangle 12"/>
          <p:cNvSpPr>
            <a:spLocks noChangeArrowheads="1"/>
          </p:cNvSpPr>
          <p:nvPr/>
        </p:nvSpPr>
        <p:spPr bwMode="auto">
          <a:xfrm>
            <a:off x="3500430" y="3286124"/>
            <a:ext cx="4892679" cy="574675"/>
          </a:xfrm>
          <a:prstGeom prst="rect">
            <a:avLst/>
          </a:prstGeom>
          <a:ln w="76200" cmpd="thickThin" algn="ctr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54285" name="AutoShape 13"/>
          <p:cNvSpPr>
            <a:spLocks noChangeArrowheads="1"/>
          </p:cNvSpPr>
          <p:nvPr/>
        </p:nvSpPr>
        <p:spPr bwMode="auto">
          <a:xfrm rot="10800000">
            <a:off x="5000627" y="4786322"/>
            <a:ext cx="3929090" cy="1295400"/>
          </a:xfrm>
          <a:prstGeom prst="wedgeRectCallout">
            <a:avLst>
              <a:gd name="adj1" fmla="val 75118"/>
              <a:gd name="adj2" fmla="val 109252"/>
            </a:avLst>
          </a:prstGeom>
          <a:ln w="76200" cmpd="thickThin" algn="ctr">
            <a:solidFill>
              <a:srgbClr val="00B0F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Западная  и Восточная Сибирь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35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91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429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4" grpId="1"/>
      <p:bldP spid="54275" grpId="0" build="p" animBg="1"/>
      <p:bldP spid="54279" grpId="0" animBg="1"/>
      <p:bldP spid="54280" grpId="0" animBg="1"/>
      <p:bldP spid="54281" grpId="0" animBg="1"/>
      <p:bldP spid="54282" grpId="0" animBg="1"/>
      <p:bldP spid="54283" grpId="0" animBg="1"/>
      <p:bldP spid="54284" grpId="0" animBg="1"/>
      <p:bldP spid="542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260350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99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2565400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14128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1" name="AutoShape 4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3716338"/>
            <a:ext cx="1042987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2" name="AutoShape 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775" y="4868863"/>
            <a:ext cx="1042988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3" name="AutoShape 4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1412875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4" name="AutoShape 5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775" y="2565400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5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95738" y="3716338"/>
            <a:ext cx="1042987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6" name="AutoShape 5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19700" y="4868863"/>
            <a:ext cx="1042988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7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56540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8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775" y="3716338"/>
            <a:ext cx="1042988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9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95738" y="4868863"/>
            <a:ext cx="1042987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0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6035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1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775" y="14128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2" name="AutoShape 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95738" y="256540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3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19700" y="3716338"/>
            <a:ext cx="1042988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4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43663" y="4868863"/>
            <a:ext cx="1042987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5" name="AutoShape 6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775" y="260350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6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95738" y="1412875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7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19700" y="2565400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8" name="AutoShape 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43663" y="3716338"/>
            <a:ext cx="1042987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19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868863"/>
            <a:ext cx="1042988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0" name="AutoShape 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95738" y="26035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1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19700" y="14128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2" name="AutoShape 6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43663" y="256540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3" name="AutoShape 6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3716338"/>
            <a:ext cx="1042988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4" name="AutoShape 7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19700" y="260350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5" name="AutoShape 7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43663" y="1412875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6" name="AutoShape 7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2565400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7" name="AutoShape 7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43663" y="26035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8" name="AutoShape 7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14128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29" name="AutoShape 7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4868863"/>
            <a:ext cx="1042988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30" name="AutoShape 7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260350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31" name="AutoShape 8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3716338"/>
            <a:ext cx="1042988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32" name="AutoShape 8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4868863"/>
            <a:ext cx="1042987" cy="104298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685" name="WordArt 85" descr="Орех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132138" y="476250"/>
            <a:ext cx="287337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</a:t>
            </a:r>
          </a:p>
        </p:txBody>
      </p:sp>
      <p:sp>
        <p:nvSpPr>
          <p:cNvPr id="25686" name="WordArt 86" descr="Орех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4213" y="1628775"/>
            <a:ext cx="287337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8</a:t>
            </a:r>
          </a:p>
        </p:txBody>
      </p:sp>
      <p:sp>
        <p:nvSpPr>
          <p:cNvPr id="25690" name="WordArt 90" descr="Орех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27988" y="476250"/>
            <a:ext cx="287337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7</a:t>
            </a:r>
          </a:p>
        </p:txBody>
      </p:sp>
      <p:sp>
        <p:nvSpPr>
          <p:cNvPr id="25691" name="WordArt 91" descr="Орех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476250"/>
            <a:ext cx="287338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6</a:t>
            </a:r>
          </a:p>
        </p:txBody>
      </p:sp>
      <p:sp>
        <p:nvSpPr>
          <p:cNvPr id="25692" name="WordArt 92" descr="Орех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580063" y="476250"/>
            <a:ext cx="287337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5</a:t>
            </a:r>
          </a:p>
        </p:txBody>
      </p:sp>
      <p:sp>
        <p:nvSpPr>
          <p:cNvPr id="25693" name="WordArt 93" descr="Орех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356100" y="476250"/>
            <a:ext cx="287338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4</a:t>
            </a:r>
          </a:p>
        </p:txBody>
      </p:sp>
      <p:sp>
        <p:nvSpPr>
          <p:cNvPr id="25694" name="WordArt 94" descr="Орех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4213" y="476250"/>
            <a:ext cx="287337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</a:t>
            </a:r>
          </a:p>
        </p:txBody>
      </p:sp>
      <p:sp>
        <p:nvSpPr>
          <p:cNvPr id="25695" name="WordArt 95" descr="Орех">
            <a:hlinkClick r:id="rId9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908175" y="476250"/>
            <a:ext cx="287338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</a:t>
            </a:r>
          </a:p>
        </p:txBody>
      </p:sp>
      <p:sp>
        <p:nvSpPr>
          <p:cNvPr id="25696" name="WordArt 96" descr="Орех">
            <a:hlinkClick r:id="rId1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987675" y="1628775"/>
            <a:ext cx="576263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10</a:t>
            </a:r>
          </a:p>
        </p:txBody>
      </p:sp>
      <p:sp>
        <p:nvSpPr>
          <p:cNvPr id="25697" name="WordArt 97" descr="Орех">
            <a:hlinkClick r:id="rId11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211638" y="1628775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11</a:t>
            </a:r>
          </a:p>
        </p:txBody>
      </p:sp>
      <p:sp>
        <p:nvSpPr>
          <p:cNvPr id="25698" name="WordArt 98" descr="Орех">
            <a:hlinkClick r:id="rId1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908175" y="1628775"/>
            <a:ext cx="287338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9</a:t>
            </a:r>
          </a:p>
        </p:txBody>
      </p:sp>
      <p:sp>
        <p:nvSpPr>
          <p:cNvPr id="25720" name="WordArt 120" descr="Орех">
            <a:hlinkClick r:id="rId1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435600" y="1628775"/>
            <a:ext cx="576263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12</a:t>
            </a:r>
          </a:p>
        </p:txBody>
      </p:sp>
      <p:sp>
        <p:nvSpPr>
          <p:cNvPr id="25721" name="WordArt 121" descr="Орех">
            <a:hlinkClick r:id="rId1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987675" y="2781300"/>
            <a:ext cx="576263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17</a:t>
            </a:r>
          </a:p>
        </p:txBody>
      </p:sp>
      <p:sp>
        <p:nvSpPr>
          <p:cNvPr id="25722" name="WordArt 122" descr="Орех">
            <a:hlinkClick r:id="rId1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659563" y="1628775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13</a:t>
            </a:r>
          </a:p>
        </p:txBody>
      </p:sp>
      <p:sp>
        <p:nvSpPr>
          <p:cNvPr id="25723" name="WordArt 123" descr="Орех">
            <a:hlinkClick r:id="rId1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763713" y="2781300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16</a:t>
            </a:r>
          </a:p>
        </p:txBody>
      </p:sp>
      <p:sp>
        <p:nvSpPr>
          <p:cNvPr id="25724" name="WordArt 124" descr="Орех">
            <a:hlinkClick r:id="rId1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2781300"/>
            <a:ext cx="576263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15</a:t>
            </a:r>
          </a:p>
        </p:txBody>
      </p:sp>
      <p:sp>
        <p:nvSpPr>
          <p:cNvPr id="25725" name="WordArt 125" descr="Орех">
            <a:hlinkClick r:id="rId1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885113" y="1628775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14</a:t>
            </a:r>
          </a:p>
        </p:txBody>
      </p:sp>
      <p:sp>
        <p:nvSpPr>
          <p:cNvPr id="25726" name="WordArt 126" descr="Орех">
            <a:hlinkClick r:id="rId19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211638" y="2781300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18</a:t>
            </a:r>
          </a:p>
        </p:txBody>
      </p:sp>
      <p:sp>
        <p:nvSpPr>
          <p:cNvPr id="25727" name="WordArt 127" descr="Орех">
            <a:hlinkClick r:id="rId2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659563" y="2781300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20</a:t>
            </a:r>
          </a:p>
        </p:txBody>
      </p:sp>
      <p:sp>
        <p:nvSpPr>
          <p:cNvPr id="25728" name="WordArt 128" descr="Орех">
            <a:hlinkClick r:id="rId21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435600" y="2781300"/>
            <a:ext cx="576263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19</a:t>
            </a:r>
          </a:p>
        </p:txBody>
      </p:sp>
      <p:sp>
        <p:nvSpPr>
          <p:cNvPr id="25729" name="WordArt 129" descr="Орех">
            <a:hlinkClick r:id="rId2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763713" y="3933825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23</a:t>
            </a:r>
          </a:p>
        </p:txBody>
      </p:sp>
      <p:sp>
        <p:nvSpPr>
          <p:cNvPr id="25730" name="WordArt 130" descr="Орех">
            <a:hlinkClick r:id="rId2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3933825"/>
            <a:ext cx="576263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22</a:t>
            </a:r>
          </a:p>
        </p:txBody>
      </p:sp>
      <p:sp>
        <p:nvSpPr>
          <p:cNvPr id="25731" name="WordArt 131" descr="Орех">
            <a:hlinkClick r:id="rId2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885113" y="2781300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21</a:t>
            </a:r>
          </a:p>
        </p:txBody>
      </p:sp>
      <p:sp>
        <p:nvSpPr>
          <p:cNvPr id="25732" name="WordArt 132" descr="Орех">
            <a:hlinkClick r:id="rId2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763713" y="5084763"/>
            <a:ext cx="576262" cy="576262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30</a:t>
            </a:r>
          </a:p>
        </p:txBody>
      </p:sp>
      <p:sp>
        <p:nvSpPr>
          <p:cNvPr id="25733" name="WordArt 133" descr="Орех">
            <a:hlinkClick r:id="rId2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5084763"/>
            <a:ext cx="576263" cy="576262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29</a:t>
            </a:r>
          </a:p>
        </p:txBody>
      </p:sp>
      <p:sp>
        <p:nvSpPr>
          <p:cNvPr id="25734" name="WordArt 134" descr="Орех">
            <a:hlinkClick r:id="rId2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885113" y="3933825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28</a:t>
            </a:r>
          </a:p>
        </p:txBody>
      </p:sp>
      <p:sp>
        <p:nvSpPr>
          <p:cNvPr id="25735" name="WordArt 135" descr="Орех">
            <a:hlinkClick r:id="rId2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659563" y="3933825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27</a:t>
            </a:r>
          </a:p>
        </p:txBody>
      </p:sp>
      <p:sp>
        <p:nvSpPr>
          <p:cNvPr id="25736" name="WordArt 136" descr="Орех">
            <a:hlinkClick r:id="rId29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435600" y="3933825"/>
            <a:ext cx="576263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26</a:t>
            </a:r>
          </a:p>
        </p:txBody>
      </p:sp>
      <p:sp>
        <p:nvSpPr>
          <p:cNvPr id="25737" name="WordArt 137" descr="Орех">
            <a:hlinkClick r:id="rId3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211638" y="3933825"/>
            <a:ext cx="576262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25</a:t>
            </a:r>
          </a:p>
        </p:txBody>
      </p:sp>
      <p:sp>
        <p:nvSpPr>
          <p:cNvPr id="25738" name="WordArt 138" descr="Орех">
            <a:hlinkClick r:id="rId31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987675" y="3933825"/>
            <a:ext cx="576263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24</a:t>
            </a:r>
          </a:p>
        </p:txBody>
      </p:sp>
      <p:sp>
        <p:nvSpPr>
          <p:cNvPr id="25739" name="WordArt 139" descr="Орех">
            <a:hlinkClick r:id="rId3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885113" y="5084763"/>
            <a:ext cx="576262" cy="576262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35</a:t>
            </a:r>
          </a:p>
        </p:txBody>
      </p:sp>
      <p:sp>
        <p:nvSpPr>
          <p:cNvPr id="25740" name="WordArt 140" descr="Орех">
            <a:hlinkClick r:id="rId3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659563" y="5084763"/>
            <a:ext cx="576262" cy="576262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34</a:t>
            </a:r>
          </a:p>
        </p:txBody>
      </p:sp>
      <p:sp>
        <p:nvSpPr>
          <p:cNvPr id="25741" name="WordArt 141" descr="Орех">
            <a:hlinkClick r:id="rId3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435600" y="5084763"/>
            <a:ext cx="576263" cy="576262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33</a:t>
            </a:r>
          </a:p>
        </p:txBody>
      </p:sp>
      <p:sp>
        <p:nvSpPr>
          <p:cNvPr id="25742" name="WordArt 142" descr="Орех">
            <a:hlinkClick r:id="rId3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059113" y="5084763"/>
            <a:ext cx="576262" cy="576262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31</a:t>
            </a:r>
          </a:p>
        </p:txBody>
      </p:sp>
      <p:sp>
        <p:nvSpPr>
          <p:cNvPr id="25743" name="WordArt 143" descr="Орех">
            <a:hlinkClick r:id="rId3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211638" y="5084763"/>
            <a:ext cx="576262" cy="576262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/>
              </a:rPr>
              <a:t>32</a:t>
            </a:r>
          </a:p>
        </p:txBody>
      </p:sp>
      <p:sp>
        <p:nvSpPr>
          <p:cNvPr id="4168" name="Rectangle 149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endParaRPr lang="ru-RU" b="1">
              <a:ln w="11430"/>
              <a:solidFill>
                <a:srgbClr val="B81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751" name="Rectangle 151">
            <a:hlinkClick r:id="rId37" action="ppaction://hlinksldjump"/>
          </p:cNvPr>
          <p:cNvSpPr>
            <a:spLocks noChangeArrowheads="1"/>
          </p:cNvSpPr>
          <p:nvPr/>
        </p:nvSpPr>
        <p:spPr bwMode="auto">
          <a:xfrm>
            <a:off x="6588125" y="6381750"/>
            <a:ext cx="1420813" cy="2873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Правила игры</a:t>
            </a:r>
          </a:p>
        </p:txBody>
      </p:sp>
      <p:sp>
        <p:nvSpPr>
          <p:cNvPr id="25754" name="Rectangle 154">
            <a:hlinkClick r:id="rId38" action="ppaction://hlinksldjump"/>
          </p:cNvPr>
          <p:cNvSpPr>
            <a:spLocks noChangeArrowheads="1"/>
          </p:cNvSpPr>
          <p:nvPr/>
        </p:nvSpPr>
        <p:spPr bwMode="auto">
          <a:xfrm>
            <a:off x="8243888" y="6381750"/>
            <a:ext cx="701675" cy="2873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14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Выход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8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56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5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5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5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8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56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5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5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5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9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6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5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5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5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9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56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5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5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5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9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56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5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5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6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9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56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5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5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56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9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56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5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5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56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9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56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5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5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5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9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56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25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5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5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9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5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5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25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9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57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25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5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5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57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5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1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5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5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5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57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5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5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5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5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5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5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5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5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5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5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5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5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5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57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5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5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57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5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5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5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5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7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57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5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5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57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8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57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5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5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5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57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5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5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5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57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5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1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2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5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5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5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5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3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57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5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5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5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4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57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5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5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5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5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5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5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5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6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25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25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25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25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7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25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2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2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5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8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25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2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25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25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39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257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25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25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257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40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257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25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25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257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41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257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25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25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25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42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257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25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25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25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43"/>
                  </p:tgtEl>
                </p:cond>
              </p:nextCondLst>
            </p:seq>
          </p:childTnLst>
        </p:cTn>
      </p:par>
    </p:tnLst>
    <p:bldLst>
      <p:bldP spid="25686" grpId="0"/>
      <p:bldP spid="25690" grpId="0"/>
      <p:bldP spid="25691" grpId="0"/>
      <p:bldP spid="25692" grpId="0"/>
      <p:bldP spid="25696" grpId="0"/>
      <p:bldP spid="25697" grpId="0"/>
      <p:bldP spid="25698" grpId="0"/>
      <p:bldP spid="25720" grpId="0"/>
      <p:bldP spid="25721" grpId="0"/>
      <p:bldP spid="25722" grpId="0"/>
      <p:bldP spid="25723" grpId="0"/>
      <p:bldP spid="25724" grpId="0"/>
      <p:bldP spid="25725" grpId="0"/>
      <p:bldP spid="25726" grpId="0"/>
      <p:bldP spid="25727" grpId="0"/>
      <p:bldP spid="25728" grpId="0"/>
      <p:bldP spid="25729" grpId="0"/>
      <p:bldP spid="25730" grpId="0"/>
      <p:bldP spid="25731" grpId="0"/>
      <p:bldP spid="25732" grpId="0"/>
      <p:bldP spid="25733" grpId="0"/>
      <p:bldP spid="25734" grpId="0"/>
      <p:bldP spid="25735" grpId="0"/>
      <p:bldP spid="25736" grpId="0"/>
      <p:bldP spid="25737" grpId="0"/>
      <p:bldP spid="25738" grpId="0"/>
      <p:bldP spid="25739" grpId="0"/>
      <p:bldP spid="25740" grpId="0"/>
      <p:bldP spid="25741" grpId="0"/>
      <p:bldP spid="25742" grpId="0"/>
      <p:bldP spid="2574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714489"/>
            <a:ext cx="6780212" cy="1143008"/>
          </a:xfrm>
          <a:ln w="762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ru-RU" sz="2800" dirty="0" smtClean="0">
                <a:solidFill>
                  <a:srgbClr val="660066"/>
                </a:solidFill>
              </a:rPr>
              <a:t>Каковы главные факторы развития  хозяйства территории?</a:t>
            </a:r>
          </a:p>
        </p:txBody>
      </p:sp>
      <p:sp>
        <p:nvSpPr>
          <p:cNvPr id="3174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16</a:t>
            </a:r>
          </a:p>
        </p:txBody>
      </p:sp>
      <p:sp>
        <p:nvSpPr>
          <p:cNvPr id="5530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0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0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0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0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5308" name="Rectangle 12"/>
          <p:cNvSpPr>
            <a:spLocks noChangeArrowheads="1"/>
          </p:cNvSpPr>
          <p:nvPr/>
        </p:nvSpPr>
        <p:spPr bwMode="auto">
          <a:xfrm>
            <a:off x="3500430" y="3143248"/>
            <a:ext cx="4964117" cy="574675"/>
          </a:xfrm>
          <a:prstGeom prst="rect">
            <a:avLst/>
          </a:prstGeom>
          <a:ln w="76200" cmpd="thickThin" algn="ctr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55309" name="AutoShape 13"/>
          <p:cNvSpPr>
            <a:spLocks noChangeArrowheads="1"/>
          </p:cNvSpPr>
          <p:nvPr/>
        </p:nvSpPr>
        <p:spPr bwMode="auto">
          <a:xfrm rot="10800000">
            <a:off x="4929190" y="4071940"/>
            <a:ext cx="4000527" cy="2020883"/>
          </a:xfrm>
          <a:prstGeom prst="wedgeRectCallout">
            <a:avLst>
              <a:gd name="adj1" fmla="val 73663"/>
              <a:gd name="adj2" fmla="val 63652"/>
            </a:avLst>
          </a:prstGeom>
          <a:ln w="76200" cmpd="thickThin" algn="ctr">
            <a:solidFill>
              <a:srgbClr val="00B0F0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ru-RU" sz="2000" b="1" i="1" dirty="0" smtClean="0">
                <a:solidFill>
                  <a:srgbClr val="CC0000"/>
                </a:solidFill>
              </a:rPr>
              <a:t>ЭГП, </a:t>
            </a:r>
          </a:p>
          <a:p>
            <a:r>
              <a:rPr lang="ru-RU" sz="2000" b="1" i="1" dirty="0" smtClean="0">
                <a:solidFill>
                  <a:srgbClr val="CC0000"/>
                </a:solidFill>
              </a:rPr>
              <a:t>природные ресурсы, исторический фактор, производственный фактор, трудовые ресурсы…</a:t>
            </a:r>
            <a:endParaRPr lang="ru-RU" sz="2000" b="1" i="1" dirty="0">
              <a:solidFill>
                <a:srgbClr val="CC0000"/>
              </a:solidFill>
            </a:endParaRPr>
          </a:p>
        </p:txBody>
      </p:sp>
      <p:sp>
        <p:nvSpPr>
          <p:cNvPr id="31759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15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53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j0292126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0166" y="3286124"/>
            <a:ext cx="1227125" cy="1819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8" grpId="1"/>
      <p:bldP spid="55299" grpId="0" build="p" animBg="1"/>
      <p:bldP spid="55303" grpId="0" animBg="1"/>
      <p:bldP spid="55304" grpId="0" animBg="1"/>
      <p:bldP spid="55305" grpId="0" animBg="1"/>
      <p:bldP spid="55306" grpId="0" animBg="1"/>
      <p:bldP spid="55307" grpId="0" animBg="1"/>
      <p:bldP spid="55308" grpId="0" animBg="1"/>
      <p:bldP spid="5530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0166" y="1643050"/>
            <a:ext cx="6780212" cy="1368425"/>
          </a:xfrm>
          <a:ln w="762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buFontTx/>
              <a:buNone/>
            </a:pP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Богата ли Россия ресурсами?</a:t>
            </a:r>
          </a:p>
        </p:txBody>
      </p:sp>
      <p:sp>
        <p:nvSpPr>
          <p:cNvPr id="3277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4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20</a:t>
            </a:r>
          </a:p>
        </p:txBody>
      </p:sp>
      <p:sp>
        <p:nvSpPr>
          <p:cNvPr id="5632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32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32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33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3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6332" name="Rectangle 12"/>
          <p:cNvSpPr>
            <a:spLocks noChangeArrowheads="1"/>
          </p:cNvSpPr>
          <p:nvPr/>
        </p:nvSpPr>
        <p:spPr bwMode="auto">
          <a:xfrm>
            <a:off x="3929058" y="3071810"/>
            <a:ext cx="4321175" cy="574675"/>
          </a:xfrm>
          <a:prstGeom prst="rect">
            <a:avLst/>
          </a:prstGeom>
          <a:ln w="76200" cmpd="thickThin" algn="ctr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 i="1" dirty="0">
                <a:solidFill>
                  <a:srgbClr val="660033"/>
                </a:solidFill>
              </a:rPr>
              <a:t>Правильный </a:t>
            </a:r>
            <a:r>
              <a:rPr lang="ru-RU" sz="3200" b="1" i="1" dirty="0" smtClean="0">
                <a:solidFill>
                  <a:srgbClr val="660033"/>
                </a:solidFill>
              </a:rPr>
              <a:t>ответ:</a:t>
            </a:r>
            <a:endParaRPr lang="ru-RU" sz="3200" b="1" i="1" dirty="0">
              <a:solidFill>
                <a:srgbClr val="660033"/>
              </a:solidFill>
            </a:endParaRPr>
          </a:p>
        </p:txBody>
      </p:sp>
      <p:sp useBgFill="1">
        <p:nvSpPr>
          <p:cNvPr id="56333" name="AutoShape 13"/>
          <p:cNvSpPr>
            <a:spLocks noChangeArrowheads="1"/>
          </p:cNvSpPr>
          <p:nvPr/>
        </p:nvSpPr>
        <p:spPr bwMode="auto">
          <a:xfrm rot="10800000">
            <a:off x="4857750" y="4214816"/>
            <a:ext cx="4071965" cy="2000265"/>
          </a:xfrm>
          <a:prstGeom prst="wedgeRectCallout">
            <a:avLst>
              <a:gd name="adj1" fmla="val 60195"/>
              <a:gd name="adj2" fmla="val 71964"/>
            </a:avLst>
          </a:prstGeom>
          <a:ln w="76200" cmpd="thickThin" algn="ctr">
            <a:solidFill>
              <a:srgbClr val="00B0F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pPr>
              <a:lnSpc>
                <a:spcPct val="110000"/>
              </a:lnSpc>
            </a:pPr>
            <a:r>
              <a:rPr lang="ru-RU" sz="2000" i="1" dirty="0" smtClean="0">
                <a:solidFill>
                  <a:srgbClr val="CC0000"/>
                </a:solidFill>
              </a:rPr>
              <a:t>Да, очень: по запасам газа –</a:t>
            </a:r>
          </a:p>
          <a:p>
            <a:pPr>
              <a:lnSpc>
                <a:spcPct val="110000"/>
              </a:lnSpc>
            </a:pPr>
            <a:r>
              <a:rPr lang="ru-RU" sz="2000" i="1" dirty="0" smtClean="0">
                <a:solidFill>
                  <a:srgbClr val="CC0000"/>
                </a:solidFill>
              </a:rPr>
              <a:t>1 место в мире,</a:t>
            </a:r>
          </a:p>
          <a:p>
            <a:pPr>
              <a:lnSpc>
                <a:spcPct val="110000"/>
              </a:lnSpc>
            </a:pPr>
            <a:r>
              <a:rPr lang="ru-RU" sz="2000" i="1" dirty="0" smtClean="0">
                <a:solidFill>
                  <a:srgbClr val="CC0000"/>
                </a:solidFill>
              </a:rPr>
              <a:t>Огромны запасы угля, нефти, железной руды, древесины, велики </a:t>
            </a:r>
            <a:r>
              <a:rPr lang="ru-RU" sz="2000" i="1" dirty="0" err="1" smtClean="0">
                <a:solidFill>
                  <a:srgbClr val="CC0000"/>
                </a:solidFill>
              </a:rPr>
              <a:t>гидроэнергоресурсы</a:t>
            </a:r>
            <a:r>
              <a:rPr lang="ru-RU" sz="2000" i="1" dirty="0" smtClean="0">
                <a:solidFill>
                  <a:srgbClr val="CC0000"/>
                </a:solidFill>
              </a:rPr>
              <a:t>, золото, алмазы и др.</a:t>
            </a:r>
            <a:endParaRPr lang="ru-RU" sz="2000" i="1" dirty="0">
              <a:solidFill>
                <a:srgbClr val="CC0000"/>
              </a:solidFill>
            </a:endParaRPr>
          </a:p>
        </p:txBody>
      </p:sp>
      <p:sp>
        <p:nvSpPr>
          <p:cNvPr id="32783" name="Rectangle 19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34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6343" name="Rectangle 2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j0216756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414" y="3286124"/>
            <a:ext cx="1817827" cy="17995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2" grpId="1"/>
      <p:bldP spid="56323" grpId="0" build="p" animBg="1"/>
      <p:bldP spid="56327" grpId="0" animBg="1"/>
      <p:bldP spid="56328" grpId="0" animBg="1"/>
      <p:bldP spid="56329" grpId="0" animBg="1"/>
      <p:bldP spid="56330" grpId="0" animBg="1"/>
      <p:bldP spid="56331" grpId="0" animBg="1"/>
      <p:bldP spid="56332" grpId="0" animBg="1"/>
      <p:bldP spid="5633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2" y="1989138"/>
            <a:ext cx="7383491" cy="1368425"/>
          </a:xfrm>
          <a:ln w="76200"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Если в стране доля занятых в непроизводственной сфере 70%, 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то эта страна по уровню развития является … </a:t>
            </a:r>
          </a:p>
        </p:txBody>
      </p:sp>
      <p:sp>
        <p:nvSpPr>
          <p:cNvPr id="337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8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24</a:t>
            </a:r>
          </a:p>
        </p:txBody>
      </p:sp>
      <p:sp>
        <p:nvSpPr>
          <p:cNvPr id="5735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35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35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35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35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7356" name="Rectangle 12"/>
          <p:cNvSpPr>
            <a:spLocks noChangeArrowheads="1"/>
          </p:cNvSpPr>
          <p:nvPr/>
        </p:nvSpPr>
        <p:spPr bwMode="auto">
          <a:xfrm>
            <a:off x="4572000" y="3716338"/>
            <a:ext cx="4321175" cy="574675"/>
          </a:xfrm>
          <a:prstGeom prst="rect">
            <a:avLst/>
          </a:prstGeom>
          <a:ln w="76200" cmpd="thickThin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 i="1" dirty="0">
                <a:solidFill>
                  <a:srgbClr val="660033"/>
                </a:solidFill>
              </a:rPr>
              <a:t>Правильный ответ</a:t>
            </a:r>
          </a:p>
        </p:txBody>
      </p:sp>
      <p:sp useBgFill="1">
        <p:nvSpPr>
          <p:cNvPr id="57357" name="AutoShape 13"/>
          <p:cNvSpPr>
            <a:spLocks noChangeArrowheads="1"/>
          </p:cNvSpPr>
          <p:nvPr/>
        </p:nvSpPr>
        <p:spPr bwMode="auto">
          <a:xfrm rot="10800000">
            <a:off x="5148263" y="4797425"/>
            <a:ext cx="3816350" cy="1295400"/>
          </a:xfrm>
          <a:prstGeom prst="wedgeRectCallout">
            <a:avLst>
              <a:gd name="adj1" fmla="val 2037"/>
              <a:gd name="adj2" fmla="val 85417"/>
            </a:avLst>
          </a:prstGeom>
          <a:ln w="76200" cmpd="thickThin" algn="ctr">
            <a:solidFill>
              <a:srgbClr val="0000FF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70000"/>
              </a:lnSpc>
            </a:pP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развитой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807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363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736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j0335624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5852" y="3786190"/>
            <a:ext cx="2000264" cy="1381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6" grpId="1"/>
      <p:bldP spid="57347" grpId="0" build="p" animBg="1"/>
      <p:bldP spid="57351" grpId="0" animBg="1"/>
      <p:bldP spid="57352" grpId="0" animBg="1"/>
      <p:bldP spid="57353" grpId="0" animBg="1"/>
      <p:bldP spid="57354" grpId="0" animBg="1"/>
      <p:bldP spid="57355" grpId="0" animBg="1"/>
      <p:bldP spid="57356" grpId="0" animBg="1"/>
      <p:bldP spid="5735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89138"/>
            <a:ext cx="6780212" cy="1368425"/>
          </a:xfrm>
          <a:ln w="76200"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None/>
            </a:pPr>
            <a:r>
              <a:rPr lang="ru-RU" sz="2400" dirty="0" smtClean="0"/>
              <a:t>Развитие каких отраслей нужно проводить в первую очередь: производственной или непроизводственной сферы? </a:t>
            </a:r>
            <a:endParaRPr lang="en-US" sz="2400" dirty="0" smtClean="0"/>
          </a:p>
          <a:p>
            <a:pPr algn="ctr" eaLnBrk="1" hangingPunct="1">
              <a:lnSpc>
                <a:spcPct val="160000"/>
              </a:lnSpc>
              <a:buFontTx/>
              <a:buNone/>
            </a:pPr>
            <a:endParaRPr lang="ru-RU" dirty="0" smtClean="0">
              <a:solidFill>
                <a:srgbClr val="660066"/>
              </a:solidFill>
            </a:endParaRPr>
          </a:p>
        </p:txBody>
      </p:sp>
      <p:sp>
        <p:nvSpPr>
          <p:cNvPr id="348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2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28</a:t>
            </a:r>
          </a:p>
        </p:txBody>
      </p:sp>
      <p:sp>
        <p:nvSpPr>
          <p:cNvPr id="5837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8380" name="Rectangle 12"/>
          <p:cNvSpPr>
            <a:spLocks noChangeArrowheads="1"/>
          </p:cNvSpPr>
          <p:nvPr/>
        </p:nvSpPr>
        <p:spPr bwMode="auto">
          <a:xfrm>
            <a:off x="4572000" y="3716338"/>
            <a:ext cx="4321175" cy="574675"/>
          </a:xfrm>
          <a:prstGeom prst="rect">
            <a:avLst/>
          </a:prstGeom>
          <a:ln w="76200" cmpd="thickThin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 i="1">
                <a:solidFill>
                  <a:srgbClr val="660033"/>
                </a:solidFill>
              </a:rPr>
              <a:t>Правильный ответ</a:t>
            </a:r>
          </a:p>
        </p:txBody>
      </p:sp>
      <p:sp useBgFill="1">
        <p:nvSpPr>
          <p:cNvPr id="58381" name="AutoShape 13"/>
          <p:cNvSpPr>
            <a:spLocks noChangeArrowheads="1"/>
          </p:cNvSpPr>
          <p:nvPr/>
        </p:nvSpPr>
        <p:spPr bwMode="auto">
          <a:xfrm rot="10800000">
            <a:off x="4859338" y="4797425"/>
            <a:ext cx="4284662" cy="1295400"/>
          </a:xfrm>
          <a:prstGeom prst="wedgeRectCallout">
            <a:avLst>
              <a:gd name="adj1" fmla="val 500"/>
              <a:gd name="adj2" fmla="val 85417"/>
            </a:avLst>
          </a:prstGeom>
          <a:ln w="76200" cmpd="thickThin" algn="ctr">
            <a:solidFill>
              <a:srgbClr val="0000FF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непроизводственной сферы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831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7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838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j0343361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0166" y="3500438"/>
            <a:ext cx="1796796" cy="17382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83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0" grpId="1"/>
      <p:bldP spid="58371" grpId="0" build="p" animBg="1"/>
      <p:bldP spid="58375" grpId="0" animBg="1"/>
      <p:bldP spid="58376" grpId="0" animBg="1"/>
      <p:bldP spid="58377" grpId="0" animBg="1"/>
      <p:bldP spid="58378" grpId="0" animBg="1"/>
      <p:bldP spid="58379" grpId="0" animBg="1"/>
      <p:bldP spid="58380" grpId="0" animBg="1"/>
      <p:bldP spid="5838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89138"/>
            <a:ext cx="6780212" cy="1368425"/>
          </a:xfrm>
          <a:ln w="76200"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dirty="0" smtClean="0">
                <a:solidFill>
                  <a:srgbClr val="003300"/>
                </a:solidFill>
              </a:rPr>
              <a:t>Как называется экономическая система, где вопросы «Что, как и для кого производить» решает цена?</a:t>
            </a:r>
            <a:endParaRPr lang="ru-RU" sz="2800" dirty="0" smtClean="0">
              <a:solidFill>
                <a:srgbClr val="660066"/>
              </a:solidFill>
            </a:endParaRPr>
          </a:p>
        </p:txBody>
      </p:sp>
      <p:sp>
        <p:nvSpPr>
          <p:cNvPr id="3584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6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32</a:t>
            </a:r>
          </a:p>
        </p:txBody>
      </p:sp>
      <p:sp>
        <p:nvSpPr>
          <p:cNvPr id="59399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0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0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0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0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59404" name="Rectangle 12"/>
          <p:cNvSpPr>
            <a:spLocks noChangeArrowheads="1"/>
          </p:cNvSpPr>
          <p:nvPr/>
        </p:nvSpPr>
        <p:spPr bwMode="auto">
          <a:xfrm>
            <a:off x="4572000" y="3716338"/>
            <a:ext cx="4321175" cy="574675"/>
          </a:xfrm>
          <a:prstGeom prst="rect">
            <a:avLst/>
          </a:prstGeom>
          <a:ln w="76200" cmpd="thickThin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 i="1">
                <a:solidFill>
                  <a:srgbClr val="660033"/>
                </a:solidFill>
              </a:rPr>
              <a:t>Правильный ответ</a:t>
            </a:r>
          </a:p>
        </p:txBody>
      </p:sp>
      <p:sp useBgFill="1">
        <p:nvSpPr>
          <p:cNvPr id="59405" name="AutoShape 13"/>
          <p:cNvSpPr>
            <a:spLocks noChangeArrowheads="1"/>
          </p:cNvSpPr>
          <p:nvPr/>
        </p:nvSpPr>
        <p:spPr bwMode="auto">
          <a:xfrm rot="10800000">
            <a:off x="5148263" y="4797425"/>
            <a:ext cx="3311525" cy="1295400"/>
          </a:xfrm>
          <a:prstGeom prst="wedgeRectCallout">
            <a:avLst>
              <a:gd name="adj1" fmla="val -5278"/>
              <a:gd name="adj2" fmla="val 85417"/>
            </a:avLst>
          </a:prstGeom>
          <a:ln w="76200" cmpd="thickThin" algn="ctr">
            <a:solidFill>
              <a:srgbClr val="0000FF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рыночная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855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411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594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7" name="Рисунок 16" descr="j0318170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7422" y="3714752"/>
            <a:ext cx="762000" cy="15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4" grpId="1"/>
      <p:bldP spid="59395" grpId="0" build="p" animBg="1"/>
      <p:bldP spid="59399" grpId="0" animBg="1"/>
      <p:bldP spid="59400" grpId="0" animBg="1"/>
      <p:bldP spid="59401" grpId="0" animBg="1"/>
      <p:bldP spid="59402" grpId="0" animBg="1"/>
      <p:bldP spid="59403" grpId="0" animBg="1"/>
      <p:bldP spid="59404" grpId="0" animBg="1"/>
      <p:bldP spid="5940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7625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WordArt 5" descr="Орех"/>
          <p:cNvSpPr>
            <a:spLocks noChangeArrowheads="1" noChangeShapeType="1" noTextEdit="1"/>
          </p:cNvSpPr>
          <p:nvPr/>
        </p:nvSpPr>
        <p:spPr bwMode="auto">
          <a:xfrm>
            <a:off x="827088" y="692150"/>
            <a:ext cx="57626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12</a:t>
            </a:r>
          </a:p>
        </p:txBody>
      </p:sp>
      <p:sp>
        <p:nvSpPr>
          <p:cNvPr id="61449" name="WordArt 9"/>
          <p:cNvSpPr>
            <a:spLocks noChangeArrowheads="1" noChangeShapeType="1" noTextEdit="1"/>
          </p:cNvSpPr>
          <p:nvPr/>
        </p:nvSpPr>
        <p:spPr bwMode="auto">
          <a:xfrm rot="20395964">
            <a:off x="188430" y="3731842"/>
            <a:ext cx="6356153" cy="2087563"/>
          </a:xfrm>
          <a:prstGeom prst="rect">
            <a:avLst/>
          </a:prstGeom>
        </p:spPr>
        <p:txBody>
          <a:bodyPr wrap="none" fromWordArt="1">
            <a:prstTxWarp prst="textFadeRight">
              <a:avLst>
                <a:gd name="adj" fmla="val 4313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600" b="1" kern="1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Как жаль! Как жаль!</a:t>
            </a:r>
          </a:p>
        </p:txBody>
      </p:sp>
      <p:sp>
        <p:nvSpPr>
          <p:cNvPr id="61450" name="WordArt 10"/>
          <p:cNvSpPr>
            <a:spLocks noChangeArrowheads="1" noChangeShapeType="1" noTextEdit="1"/>
          </p:cNvSpPr>
          <p:nvPr/>
        </p:nvSpPr>
        <p:spPr bwMode="auto">
          <a:xfrm>
            <a:off x="1908175" y="765175"/>
            <a:ext cx="6983413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Увы! Количество баллов </a:t>
            </a:r>
          </a:p>
          <a:p>
            <a:r>
              <a:rPr lang="ru-RU" sz="36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уменьшаются в 2 раза! </a:t>
            </a:r>
          </a:p>
        </p:txBody>
      </p:sp>
      <p:sp>
        <p:nvSpPr>
          <p:cNvPr id="36871" name="AutoShape 11" descr="Букет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003800" y="5229225"/>
            <a:ext cx="3455988" cy="1152525"/>
          </a:xfrm>
          <a:prstGeom prst="notchedRightArrow">
            <a:avLst>
              <a:gd name="adj1" fmla="val 66954"/>
              <a:gd name="adj2" fmla="val 78311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ПЕРЕХОД ХОДА</a:t>
            </a:r>
          </a:p>
        </p:txBody>
      </p:sp>
      <p:pic>
        <p:nvPicPr>
          <p:cNvPr id="5122" name="Picture 2" descr="Click Me!">
            <a:hlinkClick r:id="rId5" tooltip="Click Me!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5206" y="2571744"/>
            <a:ext cx="1214446" cy="12373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9" grpId="0" animBg="1"/>
      <p:bldP spid="61450" grpId="0" animBg="1"/>
      <p:bldP spid="61450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AutoShape 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7625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2" name="WordArt 3" descr="Орех"/>
          <p:cNvSpPr>
            <a:spLocks noChangeArrowheads="1" noChangeShapeType="1" noTextEdit="1"/>
          </p:cNvSpPr>
          <p:nvPr/>
        </p:nvSpPr>
        <p:spPr bwMode="auto">
          <a:xfrm>
            <a:off x="827088" y="692150"/>
            <a:ext cx="57626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14</a:t>
            </a:r>
          </a:p>
        </p:txBody>
      </p:sp>
      <p:sp>
        <p:nvSpPr>
          <p:cNvPr id="66565" name="WordArt 5"/>
          <p:cNvSpPr>
            <a:spLocks noChangeArrowheads="1" noChangeShapeType="1" noTextEdit="1"/>
          </p:cNvSpPr>
          <p:nvPr/>
        </p:nvSpPr>
        <p:spPr bwMode="auto">
          <a:xfrm rot="20811206">
            <a:off x="250489" y="3768160"/>
            <a:ext cx="6417560" cy="2087562"/>
          </a:xfrm>
          <a:prstGeom prst="rect">
            <a:avLst/>
          </a:prstGeom>
        </p:spPr>
        <p:txBody>
          <a:bodyPr wrap="none" fromWordArt="1">
            <a:prstTxWarp prst="textFadeRight">
              <a:avLst>
                <a:gd name="adj" fmla="val 4313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Ура!!!  Ура!!!   Ура!!!</a:t>
            </a:r>
          </a:p>
        </p:txBody>
      </p:sp>
      <p:sp>
        <p:nvSpPr>
          <p:cNvPr id="66566" name="WordArt 6"/>
          <p:cNvSpPr>
            <a:spLocks noChangeArrowheads="1" noChangeShapeType="1" noTextEdit="1"/>
          </p:cNvSpPr>
          <p:nvPr/>
        </p:nvSpPr>
        <p:spPr bwMode="auto">
          <a:xfrm>
            <a:off x="1835150" y="765175"/>
            <a:ext cx="6983413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i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Повезло! Заработанные </a:t>
            </a:r>
          </a:p>
          <a:p>
            <a:r>
              <a:rPr lang="ru-RU" sz="3600" b="1" i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баллы удваиваются!</a:t>
            </a:r>
          </a:p>
        </p:txBody>
      </p:sp>
      <p:sp>
        <p:nvSpPr>
          <p:cNvPr id="37895" name="AutoShape 9" descr="Букет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003800" y="5229225"/>
            <a:ext cx="3455988" cy="1152525"/>
          </a:xfrm>
          <a:prstGeom prst="notchedRightArrow">
            <a:avLst>
              <a:gd name="adj1" fmla="val 66954"/>
              <a:gd name="adj2" fmla="val 78311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ПЕРЕХОД ХОДА</a:t>
            </a:r>
          </a:p>
        </p:txBody>
      </p:sp>
      <p:pic>
        <p:nvPicPr>
          <p:cNvPr id="8" name="Рисунок 7" descr="82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5206" y="2786058"/>
            <a:ext cx="982419" cy="15764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 animBg="1"/>
      <p:bldP spid="66566" grpId="0" animBg="1"/>
      <p:bldP spid="66566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7625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5" name="WordArt 3" descr="Орех"/>
          <p:cNvSpPr>
            <a:spLocks noChangeArrowheads="1" noChangeShapeType="1" noTextEdit="1"/>
          </p:cNvSpPr>
          <p:nvPr/>
        </p:nvSpPr>
        <p:spPr bwMode="auto">
          <a:xfrm>
            <a:off x="827088" y="692150"/>
            <a:ext cx="57626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15</a:t>
            </a:r>
          </a:p>
        </p:txBody>
      </p:sp>
      <p:sp>
        <p:nvSpPr>
          <p:cNvPr id="67589" name="WordArt 5"/>
          <p:cNvSpPr>
            <a:spLocks noChangeArrowheads="1" noChangeShapeType="1" noTextEdit="1"/>
          </p:cNvSpPr>
          <p:nvPr/>
        </p:nvSpPr>
        <p:spPr bwMode="auto">
          <a:xfrm rot="21096121">
            <a:off x="402832" y="3768698"/>
            <a:ext cx="6209775" cy="2087562"/>
          </a:xfrm>
          <a:prstGeom prst="rect">
            <a:avLst/>
          </a:prstGeom>
        </p:spPr>
        <p:txBody>
          <a:bodyPr wrap="none" fromWordArt="1">
            <a:prstTxWarp prst="textFadeRight">
              <a:avLst>
                <a:gd name="adj" fmla="val 4313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Ура!!!  Ура!!!   Ура!!!</a:t>
            </a:r>
          </a:p>
        </p:txBody>
      </p:sp>
      <p:sp>
        <p:nvSpPr>
          <p:cNvPr id="67590" name="WordArt 6"/>
          <p:cNvSpPr>
            <a:spLocks noChangeArrowheads="1" noChangeShapeType="1" noTextEdit="1"/>
          </p:cNvSpPr>
          <p:nvPr/>
        </p:nvSpPr>
        <p:spPr bwMode="auto">
          <a:xfrm>
            <a:off x="1835150" y="765175"/>
            <a:ext cx="6983413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600" b="1" i="1" kern="1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/>
                <a:cs typeface="Arial"/>
              </a:rPr>
              <a:t>Повезло! </a:t>
            </a:r>
          </a:p>
          <a:p>
            <a:r>
              <a:rPr lang="ru-RU" sz="3600" b="1" i="1" kern="1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/>
                <a:cs typeface="Arial"/>
              </a:rPr>
              <a:t> Дополнительно 10 баллов!</a:t>
            </a:r>
          </a:p>
        </p:txBody>
      </p:sp>
      <p:sp>
        <p:nvSpPr>
          <p:cNvPr id="38919" name="AutoShape 8" descr="Букет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003800" y="5229225"/>
            <a:ext cx="3455988" cy="1152525"/>
          </a:xfrm>
          <a:prstGeom prst="notchedRightArrow">
            <a:avLst>
              <a:gd name="adj1" fmla="val 66954"/>
              <a:gd name="adj2" fmla="val 78311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ПЕРЕХОД ХОДА</a:t>
            </a:r>
          </a:p>
        </p:txBody>
      </p:sp>
      <p:pic>
        <p:nvPicPr>
          <p:cNvPr id="3074" name="Picture 2" descr="Click Me!">
            <a:hlinkClick r:id="rId5" tooltip="Click Me!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6578" y="2714620"/>
            <a:ext cx="1708458" cy="121444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animBg="1"/>
      <p:bldP spid="67590" grpId="0" animBg="1"/>
      <p:bldP spid="67590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76250"/>
            <a:ext cx="1042987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WordArt 3" descr="Орех"/>
          <p:cNvSpPr>
            <a:spLocks noChangeArrowheads="1" noChangeShapeType="1" noTextEdit="1"/>
          </p:cNvSpPr>
          <p:nvPr/>
        </p:nvSpPr>
        <p:spPr bwMode="auto">
          <a:xfrm>
            <a:off x="827088" y="692150"/>
            <a:ext cx="57626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33</a:t>
            </a:r>
          </a:p>
        </p:txBody>
      </p:sp>
      <p:sp>
        <p:nvSpPr>
          <p:cNvPr id="68613" name="WordArt 5"/>
          <p:cNvSpPr>
            <a:spLocks noChangeArrowheads="1" noChangeShapeType="1" noTextEdit="1"/>
          </p:cNvSpPr>
          <p:nvPr/>
        </p:nvSpPr>
        <p:spPr bwMode="auto">
          <a:xfrm rot="20902884">
            <a:off x="188430" y="3803280"/>
            <a:ext cx="6356153" cy="2087562"/>
          </a:xfrm>
          <a:prstGeom prst="rect">
            <a:avLst/>
          </a:prstGeom>
        </p:spPr>
        <p:txBody>
          <a:bodyPr wrap="none" fromWordArt="1">
            <a:prstTxWarp prst="textFadeRight">
              <a:avLst>
                <a:gd name="adj" fmla="val 4313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Как жаль! Как жаль!</a:t>
            </a:r>
          </a:p>
        </p:txBody>
      </p:sp>
      <p:sp>
        <p:nvSpPr>
          <p:cNvPr id="68614" name="WordArt 6"/>
          <p:cNvSpPr>
            <a:spLocks noChangeArrowheads="1" noChangeShapeType="1" noTextEdit="1"/>
          </p:cNvSpPr>
          <p:nvPr/>
        </p:nvSpPr>
        <p:spPr bwMode="auto">
          <a:xfrm>
            <a:off x="2000232" y="428604"/>
            <a:ext cx="6696075" cy="17970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35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i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Увы! </a:t>
            </a:r>
          </a:p>
          <a:p>
            <a:r>
              <a:rPr lang="ru-RU" sz="3600" b="1" i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Минус 5 баллов от </a:t>
            </a:r>
            <a:endParaRPr lang="ru-RU" sz="3600" b="1" i="1" kern="1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общего </a:t>
            </a:r>
            <a:r>
              <a:rPr lang="ru-RU" sz="3600" b="1" i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количества!</a:t>
            </a:r>
          </a:p>
        </p:txBody>
      </p:sp>
      <p:sp>
        <p:nvSpPr>
          <p:cNvPr id="39943" name="AutoShape 7" descr="Букет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003800" y="5229225"/>
            <a:ext cx="3455988" cy="1152525"/>
          </a:xfrm>
          <a:prstGeom prst="notchedRightArrow">
            <a:avLst>
              <a:gd name="adj1" fmla="val 66954"/>
              <a:gd name="adj2" fmla="val 78311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ПЕРЕХОД ХОДА</a:t>
            </a:r>
          </a:p>
        </p:txBody>
      </p:sp>
      <p:pic>
        <p:nvPicPr>
          <p:cNvPr id="2050" name="Picture 2" descr="Click Me!">
            <a:hlinkClick r:id="rId4" tooltip="Click Me!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68" y="2857496"/>
            <a:ext cx="1051724" cy="10715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 animBg="1"/>
      <p:bldP spid="6861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Используемые </a:t>
            </a:r>
            <a:b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ресурсы:</a:t>
            </a:r>
          </a:p>
        </p:txBody>
      </p:sp>
      <p:sp>
        <p:nvSpPr>
          <p:cNvPr id="40963" name="Содержимое 3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/>
          <a:lstStyle/>
          <a:p>
            <a:r>
              <a:rPr lang="ru-RU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hlinkClick r:id="rId2"/>
              </a:rPr>
              <a:t>Крылова О.Н. Патриотическая игра "АТЫ-БАТЫ" (история, 4 класс)</a:t>
            </a:r>
            <a:endParaRPr lang="en-US" sz="24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  <a:p>
            <a:r>
              <a:rPr lang="en-US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http://it-n.ru/Attachment.aspx?Id=3362</a:t>
            </a:r>
          </a:p>
          <a:p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6948487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40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ВНИМАНИЕ!  ВОПРОС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2976" y="1571612"/>
            <a:ext cx="7676386" cy="1143009"/>
          </a:xfrm>
          <a:ln w="76200">
            <a:solidFill>
              <a:srgbClr val="FFFF00"/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buFontTx/>
              <a:buNone/>
            </a:pP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хозяйство?   </a:t>
            </a:r>
          </a:p>
        </p:txBody>
      </p:sp>
      <p:sp>
        <p:nvSpPr>
          <p:cNvPr id="5125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4282" y="285728"/>
            <a:ext cx="1042988" cy="1042988"/>
          </a:xfrm>
          <a:prstGeom prst="actionButtonBlank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6" name="WordArt 7" descr="Орех"/>
          <p:cNvSpPr>
            <a:spLocks noChangeArrowheads="1" noChangeShapeType="1" noTextEdit="1"/>
          </p:cNvSpPr>
          <p:nvPr/>
        </p:nvSpPr>
        <p:spPr bwMode="auto">
          <a:xfrm>
            <a:off x="571472" y="571480"/>
            <a:ext cx="287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1</a:t>
            </a:r>
          </a:p>
        </p:txBody>
      </p:sp>
      <p:sp>
        <p:nvSpPr>
          <p:cNvPr id="2663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>
            <a:gsLst>
              <a:gs pos="0">
                <a:srgbClr val="FFFF00"/>
              </a:gs>
              <a:gs pos="0">
                <a:srgbClr val="FFFF00"/>
              </a:gs>
              <a:gs pos="64999">
                <a:srgbClr val="FFFF00"/>
              </a:gs>
              <a:gs pos="100000">
                <a:srgbClr val="D1C39F"/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663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>
            <a:gsLst>
              <a:gs pos="0">
                <a:srgbClr val="FFFF00"/>
              </a:gs>
              <a:gs pos="0">
                <a:srgbClr val="FFFF00"/>
              </a:gs>
              <a:gs pos="64999">
                <a:srgbClr val="FFFF00"/>
              </a:gs>
              <a:gs pos="100000">
                <a:srgbClr val="D1C39F"/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66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>
            <a:gsLst>
              <a:gs pos="0">
                <a:srgbClr val="FFFF00"/>
              </a:gs>
              <a:gs pos="0">
                <a:srgbClr val="FFFF00"/>
              </a:gs>
              <a:gs pos="64999">
                <a:srgbClr val="FFFF00"/>
              </a:gs>
              <a:gs pos="100000">
                <a:srgbClr val="D1C39F"/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6636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>
            <a:gsLst>
              <a:gs pos="0">
                <a:srgbClr val="FFFF00"/>
              </a:gs>
              <a:gs pos="0">
                <a:srgbClr val="FFFF00"/>
              </a:gs>
              <a:gs pos="64999">
                <a:srgbClr val="FFFF00"/>
              </a:gs>
              <a:gs pos="100000">
                <a:srgbClr val="D1C39F"/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6637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>
            <a:gsLst>
              <a:gs pos="0">
                <a:srgbClr val="FFFF00"/>
              </a:gs>
              <a:gs pos="0">
                <a:srgbClr val="FFFF00"/>
              </a:gs>
              <a:gs pos="64999">
                <a:srgbClr val="FFFF00"/>
              </a:gs>
              <a:gs pos="100000">
                <a:srgbClr val="D1C39F"/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 useBgFill="1">
        <p:nvSpPr>
          <p:cNvPr id="26639" name="Rectangle 15"/>
          <p:cNvSpPr>
            <a:spLocks noChangeArrowheads="1"/>
          </p:cNvSpPr>
          <p:nvPr/>
        </p:nvSpPr>
        <p:spPr bwMode="auto">
          <a:xfrm>
            <a:off x="4214810" y="2928934"/>
            <a:ext cx="4606927" cy="574675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/>
            <a:tileRect l="-91489" t="-509668" r="-6995" b="-583702"/>
          </a:gradFill>
          <a:ln w="57150">
            <a:solidFill>
              <a:srgbClr val="EC20CF"/>
            </a:solidFill>
            <a:headEnd/>
            <a:tailEnd/>
          </a:ln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Правильный ответ:</a:t>
            </a:r>
            <a:endParaRPr lang="ru-RU" sz="3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 useBgFill="1">
        <p:nvSpPr>
          <p:cNvPr id="26640" name="AutoShape 16"/>
          <p:cNvSpPr>
            <a:spLocks noChangeArrowheads="1"/>
          </p:cNvSpPr>
          <p:nvPr/>
        </p:nvSpPr>
        <p:spPr bwMode="auto">
          <a:xfrm rot="10800000">
            <a:off x="4929188" y="4357694"/>
            <a:ext cx="3857653" cy="1806568"/>
          </a:xfrm>
          <a:prstGeom prst="wedgeRectCallout">
            <a:avLst>
              <a:gd name="adj1" fmla="val 60532"/>
              <a:gd name="adj2" fmla="val 89333"/>
            </a:avLst>
          </a:prstGeom>
          <a:ln w="76200" cmpd="thickThin" algn="ctr">
            <a:solidFill>
              <a:srgbClr val="00CC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СОВОКУПНОСТЬ ПРИРОДНЫХ И  СОЗДАННЫХ РУКАМИ  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ЧЕЛОВЕКА  БОГАТСТВ, НЕОБХОДИМЫХ ДЛЯ ЖИЗНИ  И УЛУЧШЕНИЯ УСЛОВИЙ ЕЁ СУЩЕСТВОВАНИЯ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135" name="Rectangle 20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Rectangle 2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26647" name="Rectangle 2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20" name="Рисунок 19" descr="j0426394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0" y="3143248"/>
            <a:ext cx="3795255" cy="21302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6" grpId="1"/>
      <p:bldP spid="26627" grpId="0" build="p" animBg="1"/>
      <p:bldP spid="26633" grpId="0" animBg="1"/>
      <p:bldP spid="26634" grpId="0" animBg="1"/>
      <p:bldP spid="26635" grpId="0" animBg="1"/>
      <p:bldP spid="26636" grpId="0" animBg="1"/>
      <p:bldP spid="26637" grpId="0" animBg="1"/>
      <p:bldP spid="26639" grpId="0" animBg="1"/>
      <p:bldP spid="266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6591329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40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1643050"/>
            <a:ext cx="7643866" cy="1368425"/>
          </a:xfrm>
          <a:ln w="5715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/>
              <a:t>  Что такое </a:t>
            </a:r>
            <a:r>
              <a:rPr lang="ru-RU" sz="3600" dirty="0" smtClean="0"/>
              <a:t>первичный сектор экономики ?</a:t>
            </a:r>
            <a:endParaRPr lang="ru-RU" sz="3600" dirty="0" smtClean="0">
              <a:solidFill>
                <a:srgbClr val="000099"/>
              </a:solidFill>
            </a:endParaRPr>
          </a:p>
        </p:txBody>
      </p:sp>
      <p:sp>
        <p:nvSpPr>
          <p:cNvPr id="614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7158" y="357166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800" dirty="0"/>
          </a:p>
        </p:txBody>
      </p:sp>
      <p:sp>
        <p:nvSpPr>
          <p:cNvPr id="6150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14348" y="642918"/>
            <a:ext cx="287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5</a:t>
            </a:r>
          </a:p>
        </p:txBody>
      </p:sp>
      <p:sp>
        <p:nvSpPr>
          <p:cNvPr id="2970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9708" name="Rectangle 12"/>
          <p:cNvSpPr>
            <a:spLocks noChangeArrowheads="1"/>
          </p:cNvSpPr>
          <p:nvPr/>
        </p:nvSpPr>
        <p:spPr bwMode="auto">
          <a:xfrm>
            <a:off x="3857620" y="3214686"/>
            <a:ext cx="4821241" cy="574675"/>
          </a:xfrm>
          <a:prstGeom prst="rect">
            <a:avLst/>
          </a:prstGeom>
          <a:ln w="76200" cmpd="thickThin" algn="ctr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>
                  <a:solidFill>
                    <a:srgbClr val="0000FF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29709" name="AutoShape 13"/>
          <p:cNvSpPr>
            <a:spLocks noChangeArrowheads="1"/>
          </p:cNvSpPr>
          <p:nvPr/>
        </p:nvSpPr>
        <p:spPr bwMode="auto">
          <a:xfrm rot="10800000">
            <a:off x="5148259" y="4071942"/>
            <a:ext cx="3781459" cy="2020882"/>
          </a:xfrm>
          <a:prstGeom prst="wedgeRectCallout">
            <a:avLst>
              <a:gd name="adj1" fmla="val 79748"/>
              <a:gd name="adj2" fmla="val 61401"/>
            </a:avLst>
          </a:prstGeom>
          <a:ln w="63500" cmpd="tri">
            <a:solidFill>
              <a:srgbClr val="00CC99"/>
            </a:solidFill>
            <a:beve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10800000"/>
          <a:lstStyle/>
          <a:p>
            <a:r>
              <a:rPr lang="ru-RU" sz="2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Совокупность отраслей, эксплуатирующих природу: сельское хозяйство, лесное хозяйство, рыболовство, добывающая промышленность</a:t>
            </a:r>
            <a:endParaRPr lang="ru-RU" sz="2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15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297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j0283699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3606962"/>
            <a:ext cx="1143008" cy="12031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8" grpId="1"/>
      <p:bldP spid="29699" grpId="0" build="p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08" grpId="0" animBg="1"/>
      <p:bldP spid="297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14" y="1714488"/>
            <a:ext cx="6780212" cy="1368425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buNone/>
            </a:pP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является первичной основой хозяйства страны?</a:t>
            </a:r>
          </a:p>
          <a:p>
            <a:pPr algn="ctr" eaLnBrk="1" hangingPunct="1">
              <a:buFontTx/>
              <a:buNone/>
            </a:pP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17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900113" y="765175"/>
            <a:ext cx="287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9</a:t>
            </a:r>
          </a:p>
        </p:txBody>
      </p:sp>
      <p:sp>
        <p:nvSpPr>
          <p:cNvPr id="3072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0732" name="Rectangle 12"/>
          <p:cNvSpPr>
            <a:spLocks noChangeArrowheads="1"/>
          </p:cNvSpPr>
          <p:nvPr/>
        </p:nvSpPr>
        <p:spPr bwMode="auto">
          <a:xfrm>
            <a:off x="4071934" y="3214686"/>
            <a:ext cx="4678365" cy="574675"/>
          </a:xfrm>
          <a:prstGeom prst="rect">
            <a:avLst/>
          </a:prstGeom>
          <a:ln w="76200" cmpd="thickThin" algn="ctr">
            <a:solidFill>
              <a:srgbClr val="EC20CF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0733" name="AutoShape 13"/>
          <p:cNvSpPr>
            <a:spLocks noChangeArrowheads="1"/>
          </p:cNvSpPr>
          <p:nvPr/>
        </p:nvSpPr>
        <p:spPr bwMode="auto">
          <a:xfrm rot="10800000">
            <a:off x="5148260" y="5072073"/>
            <a:ext cx="3710017" cy="1020751"/>
          </a:xfrm>
          <a:prstGeom prst="wedgeRectCallout">
            <a:avLst>
              <a:gd name="adj1" fmla="val 60340"/>
              <a:gd name="adj2" fmla="val 166101"/>
            </a:avLst>
          </a:prstGeom>
          <a:ln w="76200" cmpd="thickThin" algn="ctr">
            <a:solidFill>
              <a:srgbClr val="00CC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sz="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предприятие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183" name="Rectangle 18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0" name="Rectangle 2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0742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7" name="Рисунок 16" descr="j0234757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0166" y="3571876"/>
            <a:ext cx="1143000" cy="1314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2" grpId="1"/>
      <p:bldP spid="30723" grpId="0" build="p" animBg="1"/>
      <p:bldP spid="30727" grpId="0" animBg="1"/>
      <p:bldP spid="30728" grpId="0" animBg="1"/>
      <p:bldP spid="30729" grpId="0" animBg="1"/>
      <p:bldP spid="30730" grpId="0" animBg="1"/>
      <p:bldP spid="30731" grpId="0" animBg="1"/>
      <p:bldP spid="30732" grpId="0" animBg="1"/>
      <p:bldP spid="307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89139"/>
            <a:ext cx="6780212" cy="115411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Отрасль народного хозяйства - это:</a:t>
            </a:r>
          </a:p>
          <a:p>
            <a:pPr algn="ctr" eaLnBrk="1" hangingPunct="1">
              <a:buFontTx/>
              <a:buNone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1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13</a:t>
            </a:r>
          </a:p>
        </p:txBody>
      </p:sp>
      <p:sp>
        <p:nvSpPr>
          <p:cNvPr id="3175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1756" name="Rectangle 12"/>
          <p:cNvSpPr>
            <a:spLocks noChangeArrowheads="1"/>
          </p:cNvSpPr>
          <p:nvPr/>
        </p:nvSpPr>
        <p:spPr bwMode="auto">
          <a:xfrm>
            <a:off x="4143372" y="3357562"/>
            <a:ext cx="4749803" cy="574675"/>
          </a:xfrm>
          <a:prstGeom prst="rect">
            <a:avLst/>
          </a:prstGeom>
          <a:ln w="76200" cmpd="thickThin" algn="ctr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1757" name="AutoShape 13"/>
          <p:cNvSpPr>
            <a:spLocks noChangeArrowheads="1"/>
          </p:cNvSpPr>
          <p:nvPr/>
        </p:nvSpPr>
        <p:spPr bwMode="auto">
          <a:xfrm rot="10800000">
            <a:off x="4857751" y="4797425"/>
            <a:ext cx="4143403" cy="1295400"/>
          </a:xfrm>
          <a:prstGeom prst="wedgeRectCallout">
            <a:avLst>
              <a:gd name="adj1" fmla="val 62911"/>
              <a:gd name="adj2" fmla="val 111085"/>
            </a:avLst>
          </a:prstGeom>
          <a:ln w="57150">
            <a:solidFill>
              <a:srgbClr val="0070C0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10800000"/>
          <a:lstStyle/>
          <a:p>
            <a:r>
              <a:rPr lang="ru-RU" sz="2400" dirty="0" smtClean="0"/>
              <a:t>Совокупность предприятий, производящих однородную продукцию</a:t>
            </a:r>
            <a:endParaRPr lang="ru-RU" sz="2400" dirty="0"/>
          </a:p>
        </p:txBody>
      </p:sp>
      <p:sp>
        <p:nvSpPr>
          <p:cNvPr id="8207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3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176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17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6" grpId="1"/>
      <p:bldP spid="31747" grpId="0" build="p" animBg="1"/>
      <p:bldP spid="31751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52" y="1857364"/>
            <a:ext cx="6780212" cy="939795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buFontTx/>
              <a:buNone/>
            </a:pP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Природные ресурсы — это:</a:t>
            </a:r>
          </a:p>
        </p:txBody>
      </p:sp>
      <p:sp>
        <p:nvSpPr>
          <p:cNvPr id="92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17</a:t>
            </a:r>
          </a:p>
        </p:txBody>
      </p:sp>
      <p:sp>
        <p:nvSpPr>
          <p:cNvPr id="3277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2780" name="Rectangle 12"/>
          <p:cNvSpPr>
            <a:spLocks noChangeArrowheads="1"/>
          </p:cNvSpPr>
          <p:nvPr/>
        </p:nvSpPr>
        <p:spPr bwMode="auto">
          <a:xfrm>
            <a:off x="3714744" y="3143248"/>
            <a:ext cx="5035555" cy="574675"/>
          </a:xfrm>
          <a:prstGeom prst="rect">
            <a:avLst/>
          </a:prstGeom>
          <a:ln w="76200" cmpd="thickThin" algn="ctr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2781" name="AutoShape 13"/>
          <p:cNvSpPr>
            <a:spLocks noChangeArrowheads="1"/>
          </p:cNvSpPr>
          <p:nvPr/>
        </p:nvSpPr>
        <p:spPr bwMode="auto">
          <a:xfrm rot="10800000">
            <a:off x="4857752" y="4797425"/>
            <a:ext cx="4143403" cy="1295400"/>
          </a:xfrm>
          <a:prstGeom prst="wedgeRectCallout">
            <a:avLst>
              <a:gd name="adj1" fmla="val 68755"/>
              <a:gd name="adj2" fmla="val 124836"/>
            </a:avLst>
          </a:prstGeom>
          <a:ln w="57150"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10800000"/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Компоненты природы, используемые человеком в производстве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231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87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278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6" name="Рисунок 15" descr="AG00630_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5852" y="3571876"/>
            <a:ext cx="1377929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0" grpId="1"/>
      <p:bldP spid="32771" grpId="0" build="p" animBg="1"/>
      <p:bldP spid="32775" grpId="0" animBg="1"/>
      <p:bldP spid="32776" grpId="0" animBg="1"/>
      <p:bldP spid="32777" grpId="0" animBg="1"/>
      <p:bldP spid="32778" grpId="0" animBg="1"/>
      <p:bldP spid="32779" grpId="0" animBg="1"/>
      <p:bldP spid="32780" grpId="0" animBg="1"/>
      <p:bldP spid="327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5832475" cy="850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ru-RU" sz="3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ВНИМАНИЕ !  ВОПРОС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13" y="1714489"/>
            <a:ext cx="7572429" cy="1357322"/>
          </a:xfrm>
          <a:ln w="57150" cmpd="tri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ru-RU" sz="2800" dirty="0" err="1" smtClean="0">
                <a:latin typeface="Calibri" pitchFamily="34" charset="0"/>
              </a:rPr>
              <a:t>Северо-Запад</a:t>
            </a:r>
            <a:r>
              <a:rPr lang="ru-RU" sz="2800" dirty="0" smtClean="0">
                <a:latin typeface="Calibri" pitchFamily="34" charset="0"/>
              </a:rPr>
              <a:t> европейской части России  зона выращивания пшеницы, сахарной свёклы, кукурузы или ржи, льна, картофеля?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4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024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49275"/>
            <a:ext cx="1042988" cy="10429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WordArt 6" descr="Орех"/>
          <p:cNvSpPr>
            <a:spLocks noChangeArrowheads="1" noChangeShapeType="1" noTextEdit="1"/>
          </p:cNvSpPr>
          <p:nvPr/>
        </p:nvSpPr>
        <p:spPr bwMode="auto">
          <a:xfrm>
            <a:off x="755650" y="765175"/>
            <a:ext cx="5762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/>
              </a:rPr>
              <a:t>21</a:t>
            </a:r>
          </a:p>
        </p:txBody>
      </p:sp>
      <p:sp>
        <p:nvSpPr>
          <p:cNvPr id="33799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0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0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0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0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40200" y="5589588"/>
            <a:ext cx="647700" cy="53816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3804" name="Rectangle 12"/>
          <p:cNvSpPr>
            <a:spLocks noChangeArrowheads="1"/>
          </p:cNvSpPr>
          <p:nvPr/>
        </p:nvSpPr>
        <p:spPr bwMode="auto">
          <a:xfrm>
            <a:off x="4143372" y="3716338"/>
            <a:ext cx="4749803" cy="574675"/>
          </a:xfrm>
          <a:prstGeom prst="rect">
            <a:avLst/>
          </a:prstGeom>
          <a:ln w="76200" cmpd="thickThin" algn="ctr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i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Правильный ответ</a:t>
            </a:r>
          </a:p>
        </p:txBody>
      </p:sp>
      <p:sp useBgFill="1">
        <p:nvSpPr>
          <p:cNvPr id="33805" name="AutoShape 13"/>
          <p:cNvSpPr>
            <a:spLocks noChangeArrowheads="1"/>
          </p:cNvSpPr>
          <p:nvPr/>
        </p:nvSpPr>
        <p:spPr bwMode="auto">
          <a:xfrm rot="10800000">
            <a:off x="5076824" y="5500701"/>
            <a:ext cx="3527425" cy="592123"/>
          </a:xfrm>
          <a:prstGeom prst="wedgeRectCallout">
            <a:avLst>
              <a:gd name="adj1" fmla="val 62358"/>
              <a:gd name="adj2" fmla="val 237839"/>
            </a:avLst>
          </a:prstGeom>
          <a:ln w="76200" cmpd="thickThin" algn="ctr">
            <a:solidFill>
              <a:srgbClr val="00CC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10800000"/>
          <a:lstStyle/>
          <a:p>
            <a:pPr>
              <a:lnSpc>
                <a:spcPct val="80000"/>
              </a:lnSpc>
            </a:pPr>
            <a:r>
              <a:rPr lang="ru-RU" sz="2800" dirty="0" smtClean="0">
                <a:latin typeface="Calibri" pitchFamily="34" charset="0"/>
              </a:rPr>
              <a:t>ржи, льна, картофеля</a:t>
            </a:r>
            <a:endParaRPr lang="ru-RU" sz="2800" b="1" dirty="0">
              <a:solidFill>
                <a:srgbClr val="CC0000"/>
              </a:solidFill>
            </a:endParaRPr>
          </a:p>
        </p:txBody>
      </p:sp>
      <p:sp>
        <p:nvSpPr>
          <p:cNvPr id="10255" name="Rectangle 17"/>
          <p:cNvSpPr>
            <a:spLocks noChangeArrowheads="1"/>
          </p:cNvSpPr>
          <p:nvPr/>
        </p:nvSpPr>
        <p:spPr bwMode="auto">
          <a:xfrm>
            <a:off x="0" y="6297613"/>
            <a:ext cx="9144000" cy="560387"/>
          </a:xfrm>
          <a:prstGeom prst="rect">
            <a:avLst/>
          </a:prstGeom>
          <a:solidFill>
            <a:srgbClr val="3366FF">
              <a:alpha val="30980"/>
            </a:srgbClr>
          </a:solidFill>
          <a:ln w="5715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11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6453188"/>
            <a:ext cx="14208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/>
              <a:t>Правила игры</a:t>
            </a:r>
          </a:p>
        </p:txBody>
      </p:sp>
      <p:sp>
        <p:nvSpPr>
          <p:cNvPr id="338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51725" y="6453188"/>
            <a:ext cx="1565275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400" b="1">
                <a:solidFill>
                  <a:srgbClr val="FF0000"/>
                </a:solidFill>
              </a:rPr>
              <a:t>Продолжить игру</a:t>
            </a:r>
          </a:p>
        </p:txBody>
      </p:sp>
      <p:pic>
        <p:nvPicPr>
          <p:cNvPr id="18" name="Рисунок 17" descr="j0283500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3120" y="3571876"/>
            <a:ext cx="1397244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4" grpId="1"/>
      <p:bldP spid="33795" grpId="0" build="p" animBg="1"/>
      <p:bldP spid="33799" grpId="0" animBg="1"/>
      <p:bldP spid="33800" grpId="0" animBg="1"/>
      <p:bldP spid="33801" grpId="0" animBg="1"/>
      <p:bldP spid="33802" grpId="0" animBg="1"/>
      <p:bldP spid="33803" grpId="0" animBg="1"/>
      <p:bldP spid="33804" grpId="0" animBg="1"/>
      <p:bldP spid="33805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</TotalTime>
  <Words>1098</Words>
  <Application>Microsoft Office PowerPoint</Application>
  <PresentationFormat>Экран (4:3)</PresentationFormat>
  <Paragraphs>307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Оформление по умолчанию</vt:lpstr>
      <vt:lpstr>Слайд 1</vt:lpstr>
      <vt:lpstr>Слайд 2</vt:lpstr>
      <vt:lpstr>Слайд 3</vt:lpstr>
      <vt:lpstr>ВНИМАНИЕ!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ВНИМАНИЕ !  ВОПРОС</vt:lpstr>
      <vt:lpstr>Слайд 35</vt:lpstr>
      <vt:lpstr>Слайд 36</vt:lpstr>
      <vt:lpstr>Слайд 37</vt:lpstr>
      <vt:lpstr>Слайд 38</vt:lpstr>
      <vt:lpstr>Используемые  ресурсы: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Нина Валентиновна</cp:lastModifiedBy>
  <cp:revision>117</cp:revision>
  <dcterms:created xsi:type="dcterms:W3CDTF">2005-02-06T04:29:15Z</dcterms:created>
  <dcterms:modified xsi:type="dcterms:W3CDTF">2009-06-07T22:52:00Z</dcterms:modified>
</cp:coreProperties>
</file>