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2" r:id="rId5"/>
    <p:sldId id="261" r:id="rId6"/>
    <p:sldId id="266" r:id="rId7"/>
    <p:sldId id="267" r:id="rId8"/>
    <p:sldId id="268" r:id="rId9"/>
    <p:sldId id="269" r:id="rId10"/>
    <p:sldId id="270" r:id="rId11"/>
    <p:sldId id="259" r:id="rId12"/>
    <p:sldId id="271" r:id="rId13"/>
    <p:sldId id="263" r:id="rId14"/>
    <p:sldId id="260" r:id="rId15"/>
    <p:sldId id="264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9D3-4C24-4FF5-9173-2E555F55A934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DAA9-11A9-4599-BE06-54CBB578E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9D3-4C24-4FF5-9173-2E555F55A934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DAA9-11A9-4599-BE06-54CBB578E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9D3-4C24-4FF5-9173-2E555F55A934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DAA9-11A9-4599-BE06-54CBB578E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9D3-4C24-4FF5-9173-2E555F55A934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DAA9-11A9-4599-BE06-54CBB578E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9D3-4C24-4FF5-9173-2E555F55A934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DAA9-11A9-4599-BE06-54CBB578E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9D3-4C24-4FF5-9173-2E555F55A934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DAA9-11A9-4599-BE06-54CBB578E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9D3-4C24-4FF5-9173-2E555F55A934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DAA9-11A9-4599-BE06-54CBB578E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9D3-4C24-4FF5-9173-2E555F55A934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DAA9-11A9-4599-BE06-54CBB578E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9D3-4C24-4FF5-9173-2E555F55A934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DAA9-11A9-4599-BE06-54CBB578E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9D3-4C24-4FF5-9173-2E555F55A934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DAA9-11A9-4599-BE06-54CBB578E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9D3-4C24-4FF5-9173-2E555F55A934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DAA9-11A9-4599-BE06-54CBB578E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829D3-4C24-4FF5-9173-2E555F55A934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DAA9-11A9-4599-BE06-54CBB578E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16"/>
            <a:ext cx="91440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Природно-ресурсный потенциал </a:t>
            </a:r>
            <a:br>
              <a:rPr lang="ru-RU" sz="60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России. </a:t>
            </a:r>
            <a:endParaRPr lang="ru-RU" sz="6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572140"/>
            <a:ext cx="7186618" cy="895368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географии в 8-ом классе.</a:t>
            </a:r>
          </a:p>
          <a:p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Карезина Нина Валентиновна, учитель географии МОУ СОШ №5 города Светлого Калининградской области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Итак, по обеспеченности природными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ресурсами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— одна из богатейших стран мира.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их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потреблению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она уступает даже странам со скромным ресурсным достатком.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потреблению железной руды на 1 человека она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уступает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ФРГ и Японии.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использованию меди, свинца, цинка, олова занимает 9—11-е места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целом же по душевому потреблению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важнейших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 ресурсов Россия отстает от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 в 2—5 раз.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5715016"/>
            <a:ext cx="40793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8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73152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39066"/>
                <a:gridCol w="2689826"/>
                <a:gridCol w="2615108"/>
              </a:tblGrid>
              <a:tr h="1237005">
                <a:tc gridSpan="3">
                  <a:txBody>
                    <a:bodyPr/>
                    <a:lstStyle/>
                    <a:p>
                      <a:pPr marL="50165" algn="ctr">
                        <a:spcAft>
                          <a:spcPts val="0"/>
                        </a:spcAft>
                      </a:pPr>
                      <a:r>
                        <a:rPr lang="ru-RU" sz="4400" b="1" cap="none" spc="0" dirty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Размещение основных природных ресурсов на территории России</a:t>
                      </a:r>
                      <a:endParaRPr lang="ru-RU" sz="44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spc="-50" dirty="0"/>
                        <a:t>Европейская </a:t>
                      </a:r>
                      <a:r>
                        <a:rPr lang="ru-RU" sz="2800" spc="-50" dirty="0" smtClean="0"/>
                        <a:t>часть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spc="-50" dirty="0" smtClean="0">
                          <a:latin typeface="Arial"/>
                          <a:ea typeface="Times New Roman"/>
                        </a:rPr>
                        <a:t>%</a:t>
                      </a:r>
                      <a:endParaRPr lang="ru-RU" sz="28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spc="-45" dirty="0"/>
                        <a:t>Азиатская </a:t>
                      </a:r>
                      <a:r>
                        <a:rPr lang="ru-RU" sz="2800" spc="-45" dirty="0" smtClean="0"/>
                        <a:t>часть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spc="-45" dirty="0" smtClean="0">
                          <a:latin typeface="Arial"/>
                          <a:ea typeface="Times New Roman"/>
                        </a:rPr>
                        <a:t>%</a:t>
                      </a:r>
                      <a:endParaRPr lang="ru-RU" sz="28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4594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Территория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-20" dirty="0"/>
                        <a:t>Население</a:t>
                      </a:r>
                      <a:endParaRPr lang="ru-RU" sz="28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5" dirty="0"/>
                        <a:t>Гидроэнергопотенциал</a:t>
                      </a:r>
                      <a:endParaRPr lang="ru-RU" sz="28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15" dirty="0"/>
                        <a:t>Каменный и бурый уголь</a:t>
                      </a:r>
                      <a:endParaRPr lang="ru-RU" sz="28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-25" dirty="0"/>
                        <a:t>Нефть, газ</a:t>
                      </a:r>
                      <a:endParaRPr lang="ru-RU" sz="28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-5" dirty="0"/>
                        <a:t>Железная руда</a:t>
                      </a:r>
                      <a:endParaRPr lang="ru-RU" sz="28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10" dirty="0"/>
                        <a:t>Внутренние воды (пресные)</a:t>
                      </a:r>
                      <a:endParaRPr lang="ru-RU" sz="28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spc="-10" dirty="0"/>
                        <a:t>Земельные ресурсы</a:t>
                      </a:r>
                      <a:endParaRPr lang="ru-RU" sz="28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Лес</a:t>
                      </a:r>
                      <a:endParaRPr lang="ru-RU" sz="28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70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42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18</a:t>
                      </a:r>
                      <a:endParaRPr lang="ru-RU" sz="2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65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25</a:t>
                      </a:r>
                      <a:endParaRPr lang="ru-RU" sz="28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70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82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85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88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82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35</a:t>
                      </a:r>
                      <a:endParaRPr lang="ru-RU" sz="2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75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86808" cy="12858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Причины отставания от западных стран по потреблению ресурсов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86808" cy="5143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800" b="1" dirty="0"/>
              <a:t>1.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b="1" dirty="0"/>
              <a:t>Сырьевые базы </a:t>
            </a:r>
            <a:r>
              <a:rPr lang="ru-RU" sz="2800" dirty="0"/>
              <a:t>России все больше </a:t>
            </a:r>
            <a:r>
              <a:rPr lang="ru-RU" sz="2800" dirty="0" smtClean="0"/>
              <a:t>сдвигаются </a:t>
            </a:r>
            <a:r>
              <a:rPr lang="ru-RU" sz="2800" dirty="0"/>
              <a:t>на восток и север. </a:t>
            </a:r>
          </a:p>
          <a:p>
            <a:pPr>
              <a:buNone/>
            </a:pPr>
            <a:r>
              <a:rPr lang="ru-RU" sz="2800" b="1" dirty="0"/>
              <a:t>2.</a:t>
            </a:r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b="1" dirty="0"/>
              <a:t>Качество и геологические условия </a:t>
            </a:r>
            <a:r>
              <a:rPr lang="ru-RU" sz="2800" dirty="0" smtClean="0"/>
              <a:t>месторождений </a:t>
            </a:r>
            <a:r>
              <a:rPr lang="ru-RU" sz="2800" dirty="0"/>
              <a:t>также зачастую требуют </a:t>
            </a:r>
            <a:r>
              <a:rPr lang="ru-RU" sz="2800" dirty="0" smtClean="0"/>
              <a:t>дополнительных затрат</a:t>
            </a:r>
            <a:endParaRPr lang="ru-RU" sz="2800" dirty="0"/>
          </a:p>
          <a:p>
            <a:pPr>
              <a:buNone/>
            </a:pPr>
            <a:r>
              <a:rPr lang="ru-RU" sz="2800" b="1" dirty="0"/>
              <a:t>3.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b="1" dirty="0"/>
              <a:t>Когда Россия входила в состав СССР, она не добывала многих видов сырья, </a:t>
            </a:r>
            <a:r>
              <a:rPr lang="ru-RU" sz="2800" dirty="0"/>
              <a:t>получая их из других регионов страны. </a:t>
            </a:r>
          </a:p>
          <a:p>
            <a:pPr>
              <a:buNone/>
            </a:pPr>
            <a:r>
              <a:rPr lang="ru-RU" sz="2800" b="1" dirty="0"/>
              <a:t>4.</a:t>
            </a:r>
            <a:r>
              <a:rPr lang="ru-RU" sz="2800" dirty="0"/>
              <a:t> </a:t>
            </a:r>
            <a:r>
              <a:rPr lang="ru-RU" sz="2800" b="1" dirty="0" smtClean="0"/>
              <a:t>Природно-ресурсный  </a:t>
            </a:r>
            <a:r>
              <a:rPr lang="ru-RU" sz="2800" b="1" dirty="0"/>
              <a:t>потенциал </a:t>
            </a:r>
            <a:r>
              <a:rPr lang="ru-RU" sz="2800" dirty="0"/>
              <a:t>России недостаточно разведан.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Геологическая изученность России: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Только по отдельным </a:t>
            </a:r>
            <a:r>
              <a:rPr lang="ru-RU" dirty="0" smtClean="0"/>
              <a:t>видам </a:t>
            </a:r>
            <a:r>
              <a:rPr lang="ru-RU" dirty="0"/>
              <a:t>ресурсов (нефти, газу, никелю, железным и хромовым рудам, апатитам, калийным солям) </a:t>
            </a:r>
            <a:r>
              <a:rPr lang="ru-RU" dirty="0" err="1"/>
              <a:t>разведанность</a:t>
            </a:r>
            <a:r>
              <a:rPr lang="ru-RU" dirty="0"/>
              <a:t> выше 50%.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остальным </a:t>
            </a:r>
            <a:r>
              <a:rPr lang="ru-RU" dirty="0" smtClean="0"/>
              <a:t>полезным </a:t>
            </a:r>
            <a:r>
              <a:rPr lang="ru-RU" dirty="0"/>
              <a:t>ископаемым она составляет 30—40%. </a:t>
            </a:r>
            <a:endParaRPr lang="ru-RU" dirty="0" smtClean="0"/>
          </a:p>
          <a:p>
            <a:r>
              <a:rPr lang="ru-RU" dirty="0" smtClean="0"/>
              <a:t>Детальное </a:t>
            </a:r>
            <a:r>
              <a:rPr lang="ru-RU" dirty="0"/>
              <a:t>геологическое изучение геологическая изученность России намного ниже, нежели развитых </a:t>
            </a:r>
            <a:r>
              <a:rPr lang="ru-RU" dirty="0" smtClean="0"/>
              <a:t>капиталистических </a:t>
            </a:r>
            <a:r>
              <a:rPr lang="ru-RU" dirty="0"/>
              <a:t>стран.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ее обеспеченность разведанными ресурсами меньше среднемировой (табл. 27).</a:t>
            </a:r>
          </a:p>
          <a:p>
            <a:r>
              <a:rPr lang="ru-RU" dirty="0"/>
              <a:t>Видов ресурсов много, и география каждого из них имеет свои особенности (см. карту атласа). </a:t>
            </a:r>
            <a:endParaRPr lang="ru-RU" dirty="0" smtClean="0"/>
          </a:p>
          <a:p>
            <a:r>
              <a:rPr lang="ru-RU" dirty="0" smtClean="0"/>
              <a:t>Однако </a:t>
            </a:r>
            <a:r>
              <a:rPr lang="ru-RU" dirty="0"/>
              <a:t>в природе ресурсы размещаются не </a:t>
            </a:r>
            <a:r>
              <a:rPr lang="ru-RU" dirty="0" smtClean="0"/>
              <a:t>обособленно</a:t>
            </a:r>
            <a:r>
              <a:rPr lang="ru-RU" dirty="0"/>
              <a:t>, а в виде сочетаний, расположенных на определенных территориях.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Ресурсные базы России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571612"/>
            <a:ext cx="4186238" cy="5072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Европейский </a:t>
            </a:r>
            <a:r>
              <a:rPr lang="ru-RU" dirty="0"/>
              <a:t>Север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Центральная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Урало-Поволжская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Северо-Сибирская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Южно-Сибирская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Приморская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Дальневосточная</a:t>
            </a:r>
          </a:p>
          <a:p>
            <a:pPr marL="514350" indent="-514350">
              <a:buNone/>
            </a:pPr>
            <a:r>
              <a:rPr lang="en-US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571612"/>
            <a:ext cx="4071966" cy="2857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i="1" dirty="0"/>
              <a:t>Крупные территориальные сочетания </a:t>
            </a:r>
            <a:r>
              <a:rPr lang="ru-RU" sz="2800" i="1" dirty="0" smtClean="0"/>
              <a:t>природных </a:t>
            </a:r>
            <a:r>
              <a:rPr lang="ru-RU" sz="2800" i="1" dirty="0"/>
              <a:t>ресурсов называются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ресурсными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базами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8577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ресурсных баз России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1547"/>
            <a:ext cx="9144000" cy="5786454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1812406" y="1864891"/>
            <a:ext cx="2143367" cy="1560889"/>
          </a:xfrm>
          <a:custGeom>
            <a:avLst/>
            <a:gdLst>
              <a:gd name="connsiteX0" fmla="*/ 763369 w 2143367"/>
              <a:gd name="connsiteY0" fmla="*/ 92698 h 1560889"/>
              <a:gd name="connsiteX1" fmla="*/ 608822 w 2143367"/>
              <a:gd name="connsiteY1" fmla="*/ 118455 h 1560889"/>
              <a:gd name="connsiteX2" fmla="*/ 531549 w 2143367"/>
              <a:gd name="connsiteY2" fmla="*/ 144213 h 1560889"/>
              <a:gd name="connsiteX3" fmla="*/ 480033 w 2143367"/>
              <a:gd name="connsiteY3" fmla="*/ 157092 h 1560889"/>
              <a:gd name="connsiteX4" fmla="*/ 325487 w 2143367"/>
              <a:gd name="connsiteY4" fmla="*/ 260123 h 1560889"/>
              <a:gd name="connsiteX5" fmla="*/ 286850 w 2143367"/>
              <a:gd name="connsiteY5" fmla="*/ 285881 h 1560889"/>
              <a:gd name="connsiteX6" fmla="*/ 235335 w 2143367"/>
              <a:gd name="connsiteY6" fmla="*/ 298760 h 1560889"/>
              <a:gd name="connsiteX7" fmla="*/ 119425 w 2143367"/>
              <a:gd name="connsiteY7" fmla="*/ 401791 h 1560889"/>
              <a:gd name="connsiteX8" fmla="*/ 67909 w 2143367"/>
              <a:gd name="connsiteY8" fmla="*/ 479064 h 1560889"/>
              <a:gd name="connsiteX9" fmla="*/ 42152 w 2143367"/>
              <a:gd name="connsiteY9" fmla="*/ 517701 h 1560889"/>
              <a:gd name="connsiteX10" fmla="*/ 3515 w 2143367"/>
              <a:gd name="connsiteY10" fmla="*/ 646489 h 1560889"/>
              <a:gd name="connsiteX11" fmla="*/ 29273 w 2143367"/>
              <a:gd name="connsiteY11" fmla="*/ 865430 h 1560889"/>
              <a:gd name="connsiteX12" fmla="*/ 55031 w 2143367"/>
              <a:gd name="connsiteY12" fmla="*/ 904067 h 1560889"/>
              <a:gd name="connsiteX13" fmla="*/ 119425 w 2143367"/>
              <a:gd name="connsiteY13" fmla="*/ 1032855 h 1560889"/>
              <a:gd name="connsiteX14" fmla="*/ 158062 w 2143367"/>
              <a:gd name="connsiteY14" fmla="*/ 1058613 h 1560889"/>
              <a:gd name="connsiteX15" fmla="*/ 196698 w 2143367"/>
              <a:gd name="connsiteY15" fmla="*/ 1097250 h 1560889"/>
              <a:gd name="connsiteX16" fmla="*/ 273971 w 2143367"/>
              <a:gd name="connsiteY16" fmla="*/ 1187402 h 1560889"/>
              <a:gd name="connsiteX17" fmla="*/ 351245 w 2143367"/>
              <a:gd name="connsiteY17" fmla="*/ 1238917 h 1560889"/>
              <a:gd name="connsiteX18" fmla="*/ 428518 w 2143367"/>
              <a:gd name="connsiteY18" fmla="*/ 1290433 h 1560889"/>
              <a:gd name="connsiteX19" fmla="*/ 505791 w 2143367"/>
              <a:gd name="connsiteY19" fmla="*/ 1354827 h 1560889"/>
              <a:gd name="connsiteX20" fmla="*/ 583064 w 2143367"/>
              <a:gd name="connsiteY20" fmla="*/ 1406343 h 1560889"/>
              <a:gd name="connsiteX21" fmla="*/ 698974 w 2143367"/>
              <a:gd name="connsiteY21" fmla="*/ 1496495 h 1560889"/>
              <a:gd name="connsiteX22" fmla="*/ 827763 w 2143367"/>
              <a:gd name="connsiteY22" fmla="*/ 1535132 h 1560889"/>
              <a:gd name="connsiteX23" fmla="*/ 892157 w 2143367"/>
              <a:gd name="connsiteY23" fmla="*/ 1548010 h 1560889"/>
              <a:gd name="connsiteX24" fmla="*/ 1033825 w 2143367"/>
              <a:gd name="connsiteY24" fmla="*/ 1560889 h 1560889"/>
              <a:gd name="connsiteX25" fmla="*/ 1690648 w 2143367"/>
              <a:gd name="connsiteY25" fmla="*/ 1548010 h 1560889"/>
              <a:gd name="connsiteX26" fmla="*/ 1767921 w 2143367"/>
              <a:gd name="connsiteY26" fmla="*/ 1496495 h 1560889"/>
              <a:gd name="connsiteX27" fmla="*/ 1832315 w 2143367"/>
              <a:gd name="connsiteY27" fmla="*/ 1380585 h 1560889"/>
              <a:gd name="connsiteX28" fmla="*/ 1845194 w 2143367"/>
              <a:gd name="connsiteY28" fmla="*/ 1329070 h 1560889"/>
              <a:gd name="connsiteX29" fmla="*/ 1858073 w 2143367"/>
              <a:gd name="connsiteY29" fmla="*/ 1161644 h 1560889"/>
              <a:gd name="connsiteX30" fmla="*/ 1870952 w 2143367"/>
              <a:gd name="connsiteY30" fmla="*/ 1123008 h 1560889"/>
              <a:gd name="connsiteX31" fmla="*/ 1922467 w 2143367"/>
              <a:gd name="connsiteY31" fmla="*/ 1084371 h 1560889"/>
              <a:gd name="connsiteX32" fmla="*/ 1948225 w 2143367"/>
              <a:gd name="connsiteY32" fmla="*/ 1045734 h 1560889"/>
              <a:gd name="connsiteX33" fmla="*/ 1986862 w 2143367"/>
              <a:gd name="connsiteY33" fmla="*/ 1007098 h 1560889"/>
              <a:gd name="connsiteX34" fmla="*/ 2025498 w 2143367"/>
              <a:gd name="connsiteY34" fmla="*/ 929824 h 1560889"/>
              <a:gd name="connsiteX35" fmla="*/ 2102771 w 2143367"/>
              <a:gd name="connsiteY35" fmla="*/ 826794 h 1560889"/>
              <a:gd name="connsiteX36" fmla="*/ 2128529 w 2143367"/>
              <a:gd name="connsiteY36" fmla="*/ 736641 h 1560889"/>
              <a:gd name="connsiteX37" fmla="*/ 2141408 w 2143367"/>
              <a:gd name="connsiteY37" fmla="*/ 698005 h 1560889"/>
              <a:gd name="connsiteX38" fmla="*/ 2128529 w 2143367"/>
              <a:gd name="connsiteY38" fmla="*/ 427548 h 1560889"/>
              <a:gd name="connsiteX39" fmla="*/ 2089893 w 2143367"/>
              <a:gd name="connsiteY39" fmla="*/ 388912 h 1560889"/>
              <a:gd name="connsiteX40" fmla="*/ 2025498 w 2143367"/>
              <a:gd name="connsiteY40" fmla="*/ 337396 h 1560889"/>
              <a:gd name="connsiteX41" fmla="*/ 1922467 w 2143367"/>
              <a:gd name="connsiteY41" fmla="*/ 285881 h 1560889"/>
              <a:gd name="connsiteX42" fmla="*/ 1883831 w 2143367"/>
              <a:gd name="connsiteY42" fmla="*/ 273002 h 1560889"/>
              <a:gd name="connsiteX43" fmla="*/ 1793679 w 2143367"/>
              <a:gd name="connsiteY43" fmla="*/ 221486 h 1560889"/>
              <a:gd name="connsiteX44" fmla="*/ 1613374 w 2143367"/>
              <a:gd name="connsiteY44" fmla="*/ 144213 h 1560889"/>
              <a:gd name="connsiteX45" fmla="*/ 1497464 w 2143367"/>
              <a:gd name="connsiteY45" fmla="*/ 79819 h 1560889"/>
              <a:gd name="connsiteX46" fmla="*/ 1420191 w 2143367"/>
              <a:gd name="connsiteY46" fmla="*/ 54061 h 1560889"/>
              <a:gd name="connsiteX47" fmla="*/ 1381555 w 2143367"/>
              <a:gd name="connsiteY47" fmla="*/ 41182 h 1560889"/>
              <a:gd name="connsiteX48" fmla="*/ 1342918 w 2143367"/>
              <a:gd name="connsiteY48" fmla="*/ 28303 h 1560889"/>
              <a:gd name="connsiteX49" fmla="*/ 1239887 w 2143367"/>
              <a:gd name="connsiteY49" fmla="*/ 2546 h 1560889"/>
              <a:gd name="connsiteX50" fmla="*/ 840642 w 2143367"/>
              <a:gd name="connsiteY50" fmla="*/ 28303 h 1560889"/>
              <a:gd name="connsiteX51" fmla="*/ 802005 w 2143367"/>
              <a:gd name="connsiteY51" fmla="*/ 41182 h 1560889"/>
              <a:gd name="connsiteX52" fmla="*/ 763369 w 2143367"/>
              <a:gd name="connsiteY52" fmla="*/ 79819 h 1560889"/>
              <a:gd name="connsiteX53" fmla="*/ 698974 w 2143367"/>
              <a:gd name="connsiteY53" fmla="*/ 92698 h 156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43367" h="1560889">
                <a:moveTo>
                  <a:pt x="763369" y="92698"/>
                </a:moveTo>
                <a:cubicBezTo>
                  <a:pt x="711853" y="101284"/>
                  <a:pt x="659805" y="107126"/>
                  <a:pt x="608822" y="118455"/>
                </a:cubicBezTo>
                <a:cubicBezTo>
                  <a:pt x="582318" y="124345"/>
                  <a:pt x="557889" y="137628"/>
                  <a:pt x="531549" y="144213"/>
                </a:cubicBezTo>
                <a:lnTo>
                  <a:pt x="480033" y="157092"/>
                </a:lnTo>
                <a:lnTo>
                  <a:pt x="325487" y="260123"/>
                </a:lnTo>
                <a:cubicBezTo>
                  <a:pt x="312608" y="268709"/>
                  <a:pt x="301866" y="282127"/>
                  <a:pt x="286850" y="285881"/>
                </a:cubicBezTo>
                <a:lnTo>
                  <a:pt x="235335" y="298760"/>
                </a:lnTo>
                <a:cubicBezTo>
                  <a:pt x="147117" y="386978"/>
                  <a:pt x="188371" y="355827"/>
                  <a:pt x="119425" y="401791"/>
                </a:cubicBezTo>
                <a:lnTo>
                  <a:pt x="67909" y="479064"/>
                </a:lnTo>
                <a:cubicBezTo>
                  <a:pt x="59323" y="491943"/>
                  <a:pt x="47047" y="503017"/>
                  <a:pt x="42152" y="517701"/>
                </a:cubicBezTo>
                <a:cubicBezTo>
                  <a:pt x="10797" y="611766"/>
                  <a:pt x="22979" y="568634"/>
                  <a:pt x="3515" y="646489"/>
                </a:cubicBezTo>
                <a:cubicBezTo>
                  <a:pt x="5550" y="674981"/>
                  <a:pt x="0" y="806885"/>
                  <a:pt x="29273" y="865430"/>
                </a:cubicBezTo>
                <a:cubicBezTo>
                  <a:pt x="36195" y="879274"/>
                  <a:pt x="48109" y="890222"/>
                  <a:pt x="55031" y="904067"/>
                </a:cubicBezTo>
                <a:cubicBezTo>
                  <a:pt x="83119" y="960243"/>
                  <a:pt x="76436" y="982702"/>
                  <a:pt x="119425" y="1032855"/>
                </a:cubicBezTo>
                <a:cubicBezTo>
                  <a:pt x="129498" y="1044607"/>
                  <a:pt x="146171" y="1048704"/>
                  <a:pt x="158062" y="1058613"/>
                </a:cubicBezTo>
                <a:cubicBezTo>
                  <a:pt x="172054" y="1070273"/>
                  <a:pt x="184845" y="1083421"/>
                  <a:pt x="196698" y="1097250"/>
                </a:cubicBezTo>
                <a:cubicBezTo>
                  <a:pt x="231257" y="1137569"/>
                  <a:pt x="232890" y="1155450"/>
                  <a:pt x="273971" y="1187402"/>
                </a:cubicBezTo>
                <a:cubicBezTo>
                  <a:pt x="298407" y="1206408"/>
                  <a:pt x="329355" y="1217027"/>
                  <a:pt x="351245" y="1238917"/>
                </a:cubicBezTo>
                <a:cubicBezTo>
                  <a:pt x="399480" y="1287154"/>
                  <a:pt x="372602" y="1271794"/>
                  <a:pt x="428518" y="1290433"/>
                </a:cubicBezTo>
                <a:cubicBezTo>
                  <a:pt x="479297" y="1366602"/>
                  <a:pt x="422606" y="1295409"/>
                  <a:pt x="505791" y="1354827"/>
                </a:cubicBezTo>
                <a:cubicBezTo>
                  <a:pt x="590206" y="1415123"/>
                  <a:pt x="500184" y="1378716"/>
                  <a:pt x="583064" y="1406343"/>
                </a:cubicBezTo>
                <a:cubicBezTo>
                  <a:pt x="616400" y="1439678"/>
                  <a:pt x="652763" y="1481091"/>
                  <a:pt x="698974" y="1496495"/>
                </a:cubicBezTo>
                <a:cubicBezTo>
                  <a:pt x="763174" y="1517895"/>
                  <a:pt x="769377" y="1522158"/>
                  <a:pt x="827763" y="1535132"/>
                </a:cubicBezTo>
                <a:cubicBezTo>
                  <a:pt x="849131" y="1539880"/>
                  <a:pt x="870436" y="1545295"/>
                  <a:pt x="892157" y="1548010"/>
                </a:cubicBezTo>
                <a:cubicBezTo>
                  <a:pt x="939208" y="1553891"/>
                  <a:pt x="986602" y="1556596"/>
                  <a:pt x="1033825" y="1560889"/>
                </a:cubicBezTo>
                <a:lnTo>
                  <a:pt x="1690648" y="1548010"/>
                </a:lnTo>
                <a:cubicBezTo>
                  <a:pt x="1721486" y="1545305"/>
                  <a:pt x="1767921" y="1496495"/>
                  <a:pt x="1767921" y="1496495"/>
                </a:cubicBezTo>
                <a:cubicBezTo>
                  <a:pt x="1814044" y="1427310"/>
                  <a:pt x="1815313" y="1440090"/>
                  <a:pt x="1832315" y="1380585"/>
                </a:cubicBezTo>
                <a:cubicBezTo>
                  <a:pt x="1837178" y="1363566"/>
                  <a:pt x="1840901" y="1346242"/>
                  <a:pt x="1845194" y="1329070"/>
                </a:cubicBezTo>
                <a:cubicBezTo>
                  <a:pt x="1849487" y="1273261"/>
                  <a:pt x="1851130" y="1217185"/>
                  <a:pt x="1858073" y="1161644"/>
                </a:cubicBezTo>
                <a:cubicBezTo>
                  <a:pt x="1859757" y="1148173"/>
                  <a:pt x="1862261" y="1133437"/>
                  <a:pt x="1870952" y="1123008"/>
                </a:cubicBezTo>
                <a:cubicBezTo>
                  <a:pt x="1884693" y="1106518"/>
                  <a:pt x="1907289" y="1099549"/>
                  <a:pt x="1922467" y="1084371"/>
                </a:cubicBezTo>
                <a:cubicBezTo>
                  <a:pt x="1933412" y="1073426"/>
                  <a:pt x="1938316" y="1057625"/>
                  <a:pt x="1948225" y="1045734"/>
                </a:cubicBezTo>
                <a:cubicBezTo>
                  <a:pt x="1959885" y="1031742"/>
                  <a:pt x="1975202" y="1021090"/>
                  <a:pt x="1986862" y="1007098"/>
                </a:cubicBezTo>
                <a:cubicBezTo>
                  <a:pt x="2066109" y="912001"/>
                  <a:pt x="1967414" y="1022757"/>
                  <a:pt x="2025498" y="929824"/>
                </a:cubicBezTo>
                <a:cubicBezTo>
                  <a:pt x="2049196" y="891907"/>
                  <a:pt x="2082875" y="866587"/>
                  <a:pt x="2102771" y="826794"/>
                </a:cubicBezTo>
                <a:cubicBezTo>
                  <a:pt x="2113064" y="806207"/>
                  <a:pt x="2123027" y="755899"/>
                  <a:pt x="2128529" y="736641"/>
                </a:cubicBezTo>
                <a:cubicBezTo>
                  <a:pt x="2132258" y="723588"/>
                  <a:pt x="2137115" y="710884"/>
                  <a:pt x="2141408" y="698005"/>
                </a:cubicBezTo>
                <a:cubicBezTo>
                  <a:pt x="2137115" y="607853"/>
                  <a:pt x="2143367" y="516575"/>
                  <a:pt x="2128529" y="427548"/>
                </a:cubicBezTo>
                <a:cubicBezTo>
                  <a:pt x="2125535" y="409583"/>
                  <a:pt x="2103600" y="400905"/>
                  <a:pt x="2089893" y="388912"/>
                </a:cubicBezTo>
                <a:cubicBezTo>
                  <a:pt x="2069206" y="370811"/>
                  <a:pt x="2047489" y="353889"/>
                  <a:pt x="2025498" y="337396"/>
                </a:cubicBezTo>
                <a:cubicBezTo>
                  <a:pt x="1984003" y="306275"/>
                  <a:pt x="1976772" y="306246"/>
                  <a:pt x="1922467" y="285881"/>
                </a:cubicBezTo>
                <a:cubicBezTo>
                  <a:pt x="1909756" y="281114"/>
                  <a:pt x="1895973" y="279073"/>
                  <a:pt x="1883831" y="273002"/>
                </a:cubicBezTo>
                <a:cubicBezTo>
                  <a:pt x="1790912" y="226542"/>
                  <a:pt x="1906553" y="266635"/>
                  <a:pt x="1793679" y="221486"/>
                </a:cubicBezTo>
                <a:cubicBezTo>
                  <a:pt x="1687081" y="178847"/>
                  <a:pt x="1730645" y="214575"/>
                  <a:pt x="1613374" y="144213"/>
                </a:cubicBezTo>
                <a:cubicBezTo>
                  <a:pt x="1580697" y="124607"/>
                  <a:pt x="1534416" y="94600"/>
                  <a:pt x="1497464" y="79819"/>
                </a:cubicBezTo>
                <a:cubicBezTo>
                  <a:pt x="1472255" y="69735"/>
                  <a:pt x="1445949" y="62647"/>
                  <a:pt x="1420191" y="54061"/>
                </a:cubicBezTo>
                <a:lnTo>
                  <a:pt x="1381555" y="41182"/>
                </a:lnTo>
                <a:cubicBezTo>
                  <a:pt x="1368676" y="36889"/>
                  <a:pt x="1356088" y="31595"/>
                  <a:pt x="1342918" y="28303"/>
                </a:cubicBezTo>
                <a:lnTo>
                  <a:pt x="1239887" y="2546"/>
                </a:lnTo>
                <a:cubicBezTo>
                  <a:pt x="1121584" y="7278"/>
                  <a:pt x="968005" y="0"/>
                  <a:pt x="840642" y="28303"/>
                </a:cubicBezTo>
                <a:cubicBezTo>
                  <a:pt x="827390" y="31248"/>
                  <a:pt x="814884" y="36889"/>
                  <a:pt x="802005" y="41182"/>
                </a:cubicBezTo>
                <a:cubicBezTo>
                  <a:pt x="789126" y="54061"/>
                  <a:pt x="778523" y="69716"/>
                  <a:pt x="763369" y="79819"/>
                </a:cubicBezTo>
                <a:cubicBezTo>
                  <a:pt x="739978" y="95413"/>
                  <a:pt x="723514" y="92698"/>
                  <a:pt x="698974" y="92698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875129" y="2949923"/>
            <a:ext cx="910790" cy="907705"/>
          </a:xfrm>
          <a:custGeom>
            <a:avLst/>
            <a:gdLst>
              <a:gd name="connsiteX0" fmla="*/ 593064 w 1056703"/>
              <a:gd name="connsiteY0" fmla="*/ 25097 h 1068285"/>
              <a:gd name="connsiteX1" fmla="*/ 271092 w 1056703"/>
              <a:gd name="connsiteY1" fmla="*/ 37976 h 1068285"/>
              <a:gd name="connsiteX2" fmla="*/ 193818 w 1056703"/>
              <a:gd name="connsiteY2" fmla="*/ 63733 h 1068285"/>
              <a:gd name="connsiteX3" fmla="*/ 116545 w 1056703"/>
              <a:gd name="connsiteY3" fmla="*/ 141007 h 1068285"/>
              <a:gd name="connsiteX4" fmla="*/ 52151 w 1056703"/>
              <a:gd name="connsiteY4" fmla="*/ 218280 h 1068285"/>
              <a:gd name="connsiteX5" fmla="*/ 26393 w 1056703"/>
              <a:gd name="connsiteY5" fmla="*/ 295553 h 1068285"/>
              <a:gd name="connsiteX6" fmla="*/ 13514 w 1056703"/>
              <a:gd name="connsiteY6" fmla="*/ 334190 h 1068285"/>
              <a:gd name="connsiteX7" fmla="*/ 39272 w 1056703"/>
              <a:gd name="connsiteY7" fmla="*/ 823587 h 1068285"/>
              <a:gd name="connsiteX8" fmla="*/ 52151 w 1056703"/>
              <a:gd name="connsiteY8" fmla="*/ 862223 h 1068285"/>
              <a:gd name="connsiteX9" fmla="*/ 77909 w 1056703"/>
              <a:gd name="connsiteY9" fmla="*/ 913739 h 1068285"/>
              <a:gd name="connsiteX10" fmla="*/ 129424 w 1056703"/>
              <a:gd name="connsiteY10" fmla="*/ 1029649 h 1068285"/>
              <a:gd name="connsiteX11" fmla="*/ 168061 w 1056703"/>
              <a:gd name="connsiteY11" fmla="*/ 1055407 h 1068285"/>
              <a:gd name="connsiteX12" fmla="*/ 206697 w 1056703"/>
              <a:gd name="connsiteY12" fmla="*/ 1068285 h 1068285"/>
              <a:gd name="connsiteX13" fmla="*/ 425638 w 1056703"/>
              <a:gd name="connsiteY13" fmla="*/ 1055407 h 1068285"/>
              <a:gd name="connsiteX14" fmla="*/ 477154 w 1056703"/>
              <a:gd name="connsiteY14" fmla="*/ 1042528 h 1068285"/>
              <a:gd name="connsiteX15" fmla="*/ 580185 w 1056703"/>
              <a:gd name="connsiteY15" fmla="*/ 1016770 h 1068285"/>
              <a:gd name="connsiteX16" fmla="*/ 618821 w 1056703"/>
              <a:gd name="connsiteY16" fmla="*/ 991012 h 1068285"/>
              <a:gd name="connsiteX17" fmla="*/ 657458 w 1056703"/>
              <a:gd name="connsiteY17" fmla="*/ 978133 h 1068285"/>
              <a:gd name="connsiteX18" fmla="*/ 773368 w 1056703"/>
              <a:gd name="connsiteY18" fmla="*/ 913739 h 1068285"/>
              <a:gd name="connsiteX19" fmla="*/ 850641 w 1056703"/>
              <a:gd name="connsiteY19" fmla="*/ 862223 h 1068285"/>
              <a:gd name="connsiteX20" fmla="*/ 889278 w 1056703"/>
              <a:gd name="connsiteY20" fmla="*/ 836466 h 1068285"/>
              <a:gd name="connsiteX21" fmla="*/ 927914 w 1056703"/>
              <a:gd name="connsiteY21" fmla="*/ 797829 h 1068285"/>
              <a:gd name="connsiteX22" fmla="*/ 1005187 w 1056703"/>
              <a:gd name="connsiteY22" fmla="*/ 746314 h 1068285"/>
              <a:gd name="connsiteX23" fmla="*/ 1030945 w 1056703"/>
              <a:gd name="connsiteY23" fmla="*/ 707677 h 1068285"/>
              <a:gd name="connsiteX24" fmla="*/ 1056703 w 1056703"/>
              <a:gd name="connsiteY24" fmla="*/ 591767 h 1068285"/>
              <a:gd name="connsiteX25" fmla="*/ 1043824 w 1056703"/>
              <a:gd name="connsiteY25" fmla="*/ 321311 h 1068285"/>
              <a:gd name="connsiteX26" fmla="*/ 1030945 w 1056703"/>
              <a:gd name="connsiteY26" fmla="*/ 282674 h 1068285"/>
              <a:gd name="connsiteX27" fmla="*/ 992309 w 1056703"/>
              <a:gd name="connsiteY27" fmla="*/ 244038 h 1068285"/>
              <a:gd name="connsiteX28" fmla="*/ 979430 w 1056703"/>
              <a:gd name="connsiteY28" fmla="*/ 205401 h 1068285"/>
              <a:gd name="connsiteX29" fmla="*/ 915035 w 1056703"/>
              <a:gd name="connsiteY29" fmla="*/ 128128 h 1068285"/>
              <a:gd name="connsiteX30" fmla="*/ 837762 w 1056703"/>
              <a:gd name="connsiteY30" fmla="*/ 76612 h 1068285"/>
              <a:gd name="connsiteX31" fmla="*/ 760489 w 1056703"/>
              <a:gd name="connsiteY31" fmla="*/ 37976 h 1068285"/>
              <a:gd name="connsiteX32" fmla="*/ 657458 w 1056703"/>
              <a:gd name="connsiteY32" fmla="*/ 25097 h 1068285"/>
              <a:gd name="connsiteX33" fmla="*/ 502911 w 1056703"/>
              <a:gd name="connsiteY33" fmla="*/ 12218 h 106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56703" h="1068285">
                <a:moveTo>
                  <a:pt x="593064" y="25097"/>
                </a:moveTo>
                <a:cubicBezTo>
                  <a:pt x="485740" y="29390"/>
                  <a:pt x="378002" y="27630"/>
                  <a:pt x="271092" y="37976"/>
                </a:cubicBezTo>
                <a:cubicBezTo>
                  <a:pt x="244067" y="40591"/>
                  <a:pt x="193818" y="63733"/>
                  <a:pt x="193818" y="63733"/>
                </a:cubicBezTo>
                <a:cubicBezTo>
                  <a:pt x="95099" y="137773"/>
                  <a:pt x="179320" y="65677"/>
                  <a:pt x="116545" y="141007"/>
                </a:cubicBezTo>
                <a:cubicBezTo>
                  <a:pt x="87660" y="175670"/>
                  <a:pt x="70423" y="177167"/>
                  <a:pt x="52151" y="218280"/>
                </a:cubicBezTo>
                <a:cubicBezTo>
                  <a:pt x="41124" y="243091"/>
                  <a:pt x="34979" y="269795"/>
                  <a:pt x="26393" y="295553"/>
                </a:cubicBezTo>
                <a:lnTo>
                  <a:pt x="13514" y="334190"/>
                </a:lnTo>
                <a:cubicBezTo>
                  <a:pt x="17974" y="481375"/>
                  <a:pt x="0" y="666499"/>
                  <a:pt x="39272" y="823587"/>
                </a:cubicBezTo>
                <a:cubicBezTo>
                  <a:pt x="42565" y="836757"/>
                  <a:pt x="46803" y="849745"/>
                  <a:pt x="52151" y="862223"/>
                </a:cubicBezTo>
                <a:cubicBezTo>
                  <a:pt x="59714" y="879870"/>
                  <a:pt x="70779" y="895913"/>
                  <a:pt x="77909" y="913739"/>
                </a:cubicBezTo>
                <a:cubicBezTo>
                  <a:pt x="94913" y="956249"/>
                  <a:pt x="96386" y="996611"/>
                  <a:pt x="129424" y="1029649"/>
                </a:cubicBezTo>
                <a:cubicBezTo>
                  <a:pt x="140369" y="1040594"/>
                  <a:pt x="154216" y="1048485"/>
                  <a:pt x="168061" y="1055407"/>
                </a:cubicBezTo>
                <a:cubicBezTo>
                  <a:pt x="180203" y="1061478"/>
                  <a:pt x="193818" y="1063992"/>
                  <a:pt x="206697" y="1068285"/>
                </a:cubicBezTo>
                <a:cubicBezTo>
                  <a:pt x="279677" y="1063992"/>
                  <a:pt x="352861" y="1062338"/>
                  <a:pt x="425638" y="1055407"/>
                </a:cubicBezTo>
                <a:cubicBezTo>
                  <a:pt x="443259" y="1053729"/>
                  <a:pt x="459875" y="1046368"/>
                  <a:pt x="477154" y="1042528"/>
                </a:cubicBezTo>
                <a:cubicBezTo>
                  <a:pt x="570401" y="1021806"/>
                  <a:pt x="511144" y="1039784"/>
                  <a:pt x="580185" y="1016770"/>
                </a:cubicBezTo>
                <a:cubicBezTo>
                  <a:pt x="593064" y="1008184"/>
                  <a:pt x="604977" y="997934"/>
                  <a:pt x="618821" y="991012"/>
                </a:cubicBezTo>
                <a:cubicBezTo>
                  <a:pt x="630963" y="984941"/>
                  <a:pt x="645591" y="984726"/>
                  <a:pt x="657458" y="978133"/>
                </a:cubicBezTo>
                <a:cubicBezTo>
                  <a:pt x="790312" y="904326"/>
                  <a:pt x="685942" y="942881"/>
                  <a:pt x="773368" y="913739"/>
                </a:cubicBezTo>
                <a:lnTo>
                  <a:pt x="850641" y="862223"/>
                </a:lnTo>
                <a:cubicBezTo>
                  <a:pt x="863520" y="853637"/>
                  <a:pt x="878333" y="847411"/>
                  <a:pt x="889278" y="836466"/>
                </a:cubicBezTo>
                <a:cubicBezTo>
                  <a:pt x="902157" y="823587"/>
                  <a:pt x="913537" y="809011"/>
                  <a:pt x="927914" y="797829"/>
                </a:cubicBezTo>
                <a:cubicBezTo>
                  <a:pt x="952350" y="778823"/>
                  <a:pt x="1005187" y="746314"/>
                  <a:pt x="1005187" y="746314"/>
                </a:cubicBezTo>
                <a:cubicBezTo>
                  <a:pt x="1013773" y="733435"/>
                  <a:pt x="1024023" y="721522"/>
                  <a:pt x="1030945" y="707677"/>
                </a:cubicBezTo>
                <a:cubicBezTo>
                  <a:pt x="1046797" y="675972"/>
                  <a:pt x="1051757" y="621446"/>
                  <a:pt x="1056703" y="591767"/>
                </a:cubicBezTo>
                <a:cubicBezTo>
                  <a:pt x="1052410" y="501615"/>
                  <a:pt x="1051319" y="411253"/>
                  <a:pt x="1043824" y="321311"/>
                </a:cubicBezTo>
                <a:cubicBezTo>
                  <a:pt x="1042697" y="307782"/>
                  <a:pt x="1038475" y="293970"/>
                  <a:pt x="1030945" y="282674"/>
                </a:cubicBezTo>
                <a:cubicBezTo>
                  <a:pt x="1020842" y="267520"/>
                  <a:pt x="1005188" y="256917"/>
                  <a:pt x="992309" y="244038"/>
                </a:cubicBezTo>
                <a:cubicBezTo>
                  <a:pt x="988016" y="231159"/>
                  <a:pt x="985501" y="217543"/>
                  <a:pt x="979430" y="205401"/>
                </a:cubicBezTo>
                <a:cubicBezTo>
                  <a:pt x="965900" y="178341"/>
                  <a:pt x="938341" y="146255"/>
                  <a:pt x="915035" y="128128"/>
                </a:cubicBezTo>
                <a:cubicBezTo>
                  <a:pt x="890599" y="109122"/>
                  <a:pt x="863520" y="93784"/>
                  <a:pt x="837762" y="76612"/>
                </a:cubicBezTo>
                <a:cubicBezTo>
                  <a:pt x="806825" y="55987"/>
                  <a:pt x="797151" y="44642"/>
                  <a:pt x="760489" y="37976"/>
                </a:cubicBezTo>
                <a:cubicBezTo>
                  <a:pt x="726436" y="31785"/>
                  <a:pt x="691802" y="29390"/>
                  <a:pt x="657458" y="25097"/>
                </a:cubicBezTo>
                <a:cubicBezTo>
                  <a:pt x="582167" y="0"/>
                  <a:pt x="632397" y="12218"/>
                  <a:pt x="502911" y="12218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714480" y="3714752"/>
            <a:ext cx="1357322" cy="1071570"/>
          </a:xfrm>
          <a:custGeom>
            <a:avLst/>
            <a:gdLst>
              <a:gd name="connsiteX0" fmla="*/ 1751527 w 1751527"/>
              <a:gd name="connsiteY0" fmla="*/ 64394 h 1251491"/>
              <a:gd name="connsiteX1" fmla="*/ 1687133 w 1751527"/>
              <a:gd name="connsiteY1" fmla="*/ 38637 h 1251491"/>
              <a:gd name="connsiteX2" fmla="*/ 1506828 w 1751527"/>
              <a:gd name="connsiteY2" fmla="*/ 0 h 1251491"/>
              <a:gd name="connsiteX3" fmla="*/ 798490 w 1751527"/>
              <a:gd name="connsiteY3" fmla="*/ 12879 h 1251491"/>
              <a:gd name="connsiteX4" fmla="*/ 695459 w 1751527"/>
              <a:gd name="connsiteY4" fmla="*/ 38637 h 1251491"/>
              <a:gd name="connsiteX5" fmla="*/ 656823 w 1751527"/>
              <a:gd name="connsiteY5" fmla="*/ 64394 h 1251491"/>
              <a:gd name="connsiteX6" fmla="*/ 579550 w 1751527"/>
              <a:gd name="connsiteY6" fmla="*/ 90152 h 1251491"/>
              <a:gd name="connsiteX7" fmla="*/ 502276 w 1751527"/>
              <a:gd name="connsiteY7" fmla="*/ 115910 h 1251491"/>
              <a:gd name="connsiteX8" fmla="*/ 463640 w 1751527"/>
              <a:gd name="connsiteY8" fmla="*/ 128789 h 1251491"/>
              <a:gd name="connsiteX9" fmla="*/ 373488 w 1751527"/>
              <a:gd name="connsiteY9" fmla="*/ 154546 h 1251491"/>
              <a:gd name="connsiteX10" fmla="*/ 244699 w 1751527"/>
              <a:gd name="connsiteY10" fmla="*/ 244699 h 1251491"/>
              <a:gd name="connsiteX11" fmla="*/ 206062 w 1751527"/>
              <a:gd name="connsiteY11" fmla="*/ 257577 h 1251491"/>
              <a:gd name="connsiteX12" fmla="*/ 128789 w 1751527"/>
              <a:gd name="connsiteY12" fmla="*/ 309093 h 1251491"/>
              <a:gd name="connsiteX13" fmla="*/ 51516 w 1751527"/>
              <a:gd name="connsiteY13" fmla="*/ 425003 h 1251491"/>
              <a:gd name="connsiteX14" fmla="*/ 25758 w 1751527"/>
              <a:gd name="connsiteY14" fmla="*/ 463639 h 1251491"/>
              <a:gd name="connsiteX15" fmla="*/ 0 w 1751527"/>
              <a:gd name="connsiteY15" fmla="*/ 515155 h 1251491"/>
              <a:gd name="connsiteX16" fmla="*/ 12879 w 1751527"/>
              <a:gd name="connsiteY16" fmla="*/ 734096 h 1251491"/>
              <a:gd name="connsiteX17" fmla="*/ 38637 w 1751527"/>
              <a:gd name="connsiteY17" fmla="*/ 772732 h 1251491"/>
              <a:gd name="connsiteX18" fmla="*/ 77274 w 1751527"/>
              <a:gd name="connsiteY18" fmla="*/ 824248 h 1251491"/>
              <a:gd name="connsiteX19" fmla="*/ 103031 w 1751527"/>
              <a:gd name="connsiteY19" fmla="*/ 875763 h 1251491"/>
              <a:gd name="connsiteX20" fmla="*/ 141668 w 1751527"/>
              <a:gd name="connsiteY20" fmla="*/ 914400 h 1251491"/>
              <a:gd name="connsiteX21" fmla="*/ 206062 w 1751527"/>
              <a:gd name="connsiteY21" fmla="*/ 991673 h 1251491"/>
              <a:gd name="connsiteX22" fmla="*/ 257578 w 1751527"/>
              <a:gd name="connsiteY22" fmla="*/ 1017431 h 1251491"/>
              <a:gd name="connsiteX23" fmla="*/ 296214 w 1751527"/>
              <a:gd name="connsiteY23" fmla="*/ 1056068 h 1251491"/>
              <a:gd name="connsiteX24" fmla="*/ 321972 w 1751527"/>
              <a:gd name="connsiteY24" fmla="*/ 1094704 h 1251491"/>
              <a:gd name="connsiteX25" fmla="*/ 373488 w 1751527"/>
              <a:gd name="connsiteY25" fmla="*/ 1133341 h 1251491"/>
              <a:gd name="connsiteX26" fmla="*/ 450761 w 1751527"/>
              <a:gd name="connsiteY26" fmla="*/ 1184856 h 1251491"/>
              <a:gd name="connsiteX27" fmla="*/ 489397 w 1751527"/>
              <a:gd name="connsiteY27" fmla="*/ 1223493 h 1251491"/>
              <a:gd name="connsiteX28" fmla="*/ 540913 w 1751527"/>
              <a:gd name="connsiteY28" fmla="*/ 1236372 h 1251491"/>
              <a:gd name="connsiteX29" fmla="*/ 772733 w 1751527"/>
              <a:gd name="connsiteY29" fmla="*/ 1249251 h 1251491"/>
              <a:gd name="connsiteX30" fmla="*/ 1171978 w 1751527"/>
              <a:gd name="connsiteY30" fmla="*/ 1236372 h 1251491"/>
              <a:gd name="connsiteX31" fmla="*/ 1223493 w 1751527"/>
              <a:gd name="connsiteY31" fmla="*/ 1197735 h 1251491"/>
              <a:gd name="connsiteX32" fmla="*/ 1300766 w 1751527"/>
              <a:gd name="connsiteY32" fmla="*/ 1159099 h 1251491"/>
              <a:gd name="connsiteX33" fmla="*/ 1326524 w 1751527"/>
              <a:gd name="connsiteY33" fmla="*/ 1120462 h 1251491"/>
              <a:gd name="connsiteX34" fmla="*/ 1365161 w 1751527"/>
              <a:gd name="connsiteY34" fmla="*/ 1094704 h 1251491"/>
              <a:gd name="connsiteX35" fmla="*/ 1378040 w 1751527"/>
              <a:gd name="connsiteY35" fmla="*/ 1056068 h 1251491"/>
              <a:gd name="connsiteX36" fmla="*/ 1403797 w 1751527"/>
              <a:gd name="connsiteY36" fmla="*/ 1017431 h 1251491"/>
              <a:gd name="connsiteX37" fmla="*/ 1429555 w 1751527"/>
              <a:gd name="connsiteY37" fmla="*/ 914400 h 1251491"/>
              <a:gd name="connsiteX38" fmla="*/ 1442434 w 1751527"/>
              <a:gd name="connsiteY38" fmla="*/ 875763 h 1251491"/>
              <a:gd name="connsiteX39" fmla="*/ 1481071 w 1751527"/>
              <a:gd name="connsiteY39" fmla="*/ 708338 h 1251491"/>
              <a:gd name="connsiteX40" fmla="*/ 1532586 w 1751527"/>
              <a:gd name="connsiteY40" fmla="*/ 618186 h 1251491"/>
              <a:gd name="connsiteX41" fmla="*/ 1571223 w 1751527"/>
              <a:gd name="connsiteY41" fmla="*/ 540913 h 1251491"/>
              <a:gd name="connsiteX42" fmla="*/ 1609859 w 1751527"/>
              <a:gd name="connsiteY42" fmla="*/ 463639 h 1251491"/>
              <a:gd name="connsiteX43" fmla="*/ 1622738 w 1751527"/>
              <a:gd name="connsiteY43" fmla="*/ 425003 h 1251491"/>
              <a:gd name="connsiteX44" fmla="*/ 1674254 w 1751527"/>
              <a:gd name="connsiteY44" fmla="*/ 334851 h 1251491"/>
              <a:gd name="connsiteX45" fmla="*/ 1687133 w 1751527"/>
              <a:gd name="connsiteY45" fmla="*/ 296214 h 1251491"/>
              <a:gd name="connsiteX46" fmla="*/ 1712890 w 1751527"/>
              <a:gd name="connsiteY46" fmla="*/ 257577 h 1251491"/>
              <a:gd name="connsiteX47" fmla="*/ 1738648 w 1751527"/>
              <a:gd name="connsiteY47" fmla="*/ 180304 h 1251491"/>
              <a:gd name="connsiteX48" fmla="*/ 1751527 w 1751527"/>
              <a:gd name="connsiteY48" fmla="*/ 141668 h 1251491"/>
              <a:gd name="connsiteX49" fmla="*/ 1725769 w 1751527"/>
              <a:gd name="connsiteY49" fmla="*/ 64394 h 1251491"/>
              <a:gd name="connsiteX50" fmla="*/ 1687133 w 1751527"/>
              <a:gd name="connsiteY50" fmla="*/ 25758 h 125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51527" h="1251491">
                <a:moveTo>
                  <a:pt x="1751527" y="64394"/>
                </a:moveTo>
                <a:cubicBezTo>
                  <a:pt x="1730062" y="55808"/>
                  <a:pt x="1709362" y="44988"/>
                  <a:pt x="1687133" y="38637"/>
                </a:cubicBezTo>
                <a:cubicBezTo>
                  <a:pt x="1651538" y="28467"/>
                  <a:pt x="1553795" y="9393"/>
                  <a:pt x="1506828" y="0"/>
                </a:cubicBezTo>
                <a:lnTo>
                  <a:pt x="798490" y="12879"/>
                </a:lnTo>
                <a:cubicBezTo>
                  <a:pt x="782745" y="13404"/>
                  <a:pt x="716436" y="28149"/>
                  <a:pt x="695459" y="38637"/>
                </a:cubicBezTo>
                <a:cubicBezTo>
                  <a:pt x="681615" y="45559"/>
                  <a:pt x="670967" y="58108"/>
                  <a:pt x="656823" y="64394"/>
                </a:cubicBezTo>
                <a:cubicBezTo>
                  <a:pt x="632012" y="75421"/>
                  <a:pt x="605308" y="81566"/>
                  <a:pt x="579550" y="90152"/>
                </a:cubicBezTo>
                <a:lnTo>
                  <a:pt x="502276" y="115910"/>
                </a:lnTo>
                <a:cubicBezTo>
                  <a:pt x="489397" y="120203"/>
                  <a:pt x="476810" y="125496"/>
                  <a:pt x="463640" y="128789"/>
                </a:cubicBezTo>
                <a:cubicBezTo>
                  <a:pt x="398954" y="144960"/>
                  <a:pt x="428916" y="136071"/>
                  <a:pt x="373488" y="154546"/>
                </a:cubicBezTo>
                <a:cubicBezTo>
                  <a:pt x="349979" y="172178"/>
                  <a:pt x="263722" y="238358"/>
                  <a:pt x="244699" y="244699"/>
                </a:cubicBezTo>
                <a:lnTo>
                  <a:pt x="206062" y="257577"/>
                </a:lnTo>
                <a:cubicBezTo>
                  <a:pt x="180304" y="274749"/>
                  <a:pt x="145961" y="283335"/>
                  <a:pt x="128789" y="309093"/>
                </a:cubicBezTo>
                <a:lnTo>
                  <a:pt x="51516" y="425003"/>
                </a:lnTo>
                <a:cubicBezTo>
                  <a:pt x="42930" y="437882"/>
                  <a:pt x="32680" y="449795"/>
                  <a:pt x="25758" y="463639"/>
                </a:cubicBezTo>
                <a:lnTo>
                  <a:pt x="0" y="515155"/>
                </a:lnTo>
                <a:cubicBezTo>
                  <a:pt x="4293" y="588135"/>
                  <a:pt x="2034" y="661798"/>
                  <a:pt x="12879" y="734096"/>
                </a:cubicBezTo>
                <a:cubicBezTo>
                  <a:pt x="15175" y="749403"/>
                  <a:pt x="29640" y="760137"/>
                  <a:pt x="38637" y="772732"/>
                </a:cubicBezTo>
                <a:cubicBezTo>
                  <a:pt x="51113" y="790199"/>
                  <a:pt x="65898" y="806046"/>
                  <a:pt x="77274" y="824248"/>
                </a:cubicBezTo>
                <a:cubicBezTo>
                  <a:pt x="87449" y="840528"/>
                  <a:pt x="91872" y="860141"/>
                  <a:pt x="103031" y="875763"/>
                </a:cubicBezTo>
                <a:cubicBezTo>
                  <a:pt x="113617" y="890584"/>
                  <a:pt x="130008" y="900408"/>
                  <a:pt x="141668" y="914400"/>
                </a:cubicBezTo>
                <a:cubicBezTo>
                  <a:pt x="174892" y="954268"/>
                  <a:pt x="159584" y="958475"/>
                  <a:pt x="206062" y="991673"/>
                </a:cubicBezTo>
                <a:cubicBezTo>
                  <a:pt x="221685" y="1002832"/>
                  <a:pt x="240406" y="1008845"/>
                  <a:pt x="257578" y="1017431"/>
                </a:cubicBezTo>
                <a:cubicBezTo>
                  <a:pt x="270457" y="1030310"/>
                  <a:pt x="284554" y="1042076"/>
                  <a:pt x="296214" y="1056068"/>
                </a:cubicBezTo>
                <a:cubicBezTo>
                  <a:pt x="306123" y="1067959"/>
                  <a:pt x="311027" y="1083759"/>
                  <a:pt x="321972" y="1094704"/>
                </a:cubicBezTo>
                <a:cubicBezTo>
                  <a:pt x="337150" y="1109882"/>
                  <a:pt x="355903" y="1121032"/>
                  <a:pt x="373488" y="1133341"/>
                </a:cubicBezTo>
                <a:cubicBezTo>
                  <a:pt x="398849" y="1151094"/>
                  <a:pt x="428872" y="1162966"/>
                  <a:pt x="450761" y="1184856"/>
                </a:cubicBezTo>
                <a:cubicBezTo>
                  <a:pt x="463640" y="1197735"/>
                  <a:pt x="473583" y="1214457"/>
                  <a:pt x="489397" y="1223493"/>
                </a:cubicBezTo>
                <a:cubicBezTo>
                  <a:pt x="504765" y="1232275"/>
                  <a:pt x="523285" y="1234769"/>
                  <a:pt x="540913" y="1236372"/>
                </a:cubicBezTo>
                <a:cubicBezTo>
                  <a:pt x="617988" y="1243379"/>
                  <a:pt x="695460" y="1244958"/>
                  <a:pt x="772733" y="1249251"/>
                </a:cubicBezTo>
                <a:cubicBezTo>
                  <a:pt x="905815" y="1244958"/>
                  <a:pt x="1039688" y="1251491"/>
                  <a:pt x="1171978" y="1236372"/>
                </a:cubicBezTo>
                <a:cubicBezTo>
                  <a:pt x="1193304" y="1233935"/>
                  <a:pt x="1206026" y="1210211"/>
                  <a:pt x="1223493" y="1197735"/>
                </a:cubicBezTo>
                <a:cubicBezTo>
                  <a:pt x="1267183" y="1166527"/>
                  <a:pt x="1252920" y="1175047"/>
                  <a:pt x="1300766" y="1159099"/>
                </a:cubicBezTo>
                <a:cubicBezTo>
                  <a:pt x="1309352" y="1146220"/>
                  <a:pt x="1315579" y="1131407"/>
                  <a:pt x="1326524" y="1120462"/>
                </a:cubicBezTo>
                <a:cubicBezTo>
                  <a:pt x="1337469" y="1109517"/>
                  <a:pt x="1355491" y="1106791"/>
                  <a:pt x="1365161" y="1094704"/>
                </a:cubicBezTo>
                <a:cubicBezTo>
                  <a:pt x="1373642" y="1084104"/>
                  <a:pt x="1371969" y="1068210"/>
                  <a:pt x="1378040" y="1056068"/>
                </a:cubicBezTo>
                <a:cubicBezTo>
                  <a:pt x="1384962" y="1042224"/>
                  <a:pt x="1396875" y="1031275"/>
                  <a:pt x="1403797" y="1017431"/>
                </a:cubicBezTo>
                <a:cubicBezTo>
                  <a:pt x="1418517" y="987990"/>
                  <a:pt x="1422207" y="943793"/>
                  <a:pt x="1429555" y="914400"/>
                </a:cubicBezTo>
                <a:cubicBezTo>
                  <a:pt x="1432848" y="901230"/>
                  <a:pt x="1438141" y="888642"/>
                  <a:pt x="1442434" y="875763"/>
                </a:cubicBezTo>
                <a:cubicBezTo>
                  <a:pt x="1448372" y="834197"/>
                  <a:pt x="1455356" y="746912"/>
                  <a:pt x="1481071" y="708338"/>
                </a:cubicBezTo>
                <a:cubicBezTo>
                  <a:pt x="1506937" y="669538"/>
                  <a:pt x="1512980" y="663934"/>
                  <a:pt x="1532586" y="618186"/>
                </a:cubicBezTo>
                <a:cubicBezTo>
                  <a:pt x="1564579" y="543537"/>
                  <a:pt x="1521722" y="615162"/>
                  <a:pt x="1571223" y="540913"/>
                </a:cubicBezTo>
                <a:cubicBezTo>
                  <a:pt x="1603594" y="443801"/>
                  <a:pt x="1559929" y="563501"/>
                  <a:pt x="1609859" y="463639"/>
                </a:cubicBezTo>
                <a:cubicBezTo>
                  <a:pt x="1615930" y="451497"/>
                  <a:pt x="1617390" y="437481"/>
                  <a:pt x="1622738" y="425003"/>
                </a:cubicBezTo>
                <a:cubicBezTo>
                  <a:pt x="1642347" y="379248"/>
                  <a:pt x="1648384" y="373655"/>
                  <a:pt x="1674254" y="334851"/>
                </a:cubicBezTo>
                <a:cubicBezTo>
                  <a:pt x="1678547" y="321972"/>
                  <a:pt x="1681062" y="308357"/>
                  <a:pt x="1687133" y="296214"/>
                </a:cubicBezTo>
                <a:cubicBezTo>
                  <a:pt x="1694055" y="282370"/>
                  <a:pt x="1706604" y="271721"/>
                  <a:pt x="1712890" y="257577"/>
                </a:cubicBezTo>
                <a:cubicBezTo>
                  <a:pt x="1723917" y="232766"/>
                  <a:pt x="1730062" y="206062"/>
                  <a:pt x="1738648" y="180304"/>
                </a:cubicBezTo>
                <a:lnTo>
                  <a:pt x="1751527" y="141668"/>
                </a:lnTo>
                <a:cubicBezTo>
                  <a:pt x="1742941" y="115910"/>
                  <a:pt x="1748360" y="79455"/>
                  <a:pt x="1725769" y="64394"/>
                </a:cubicBezTo>
                <a:cubicBezTo>
                  <a:pt x="1683561" y="36256"/>
                  <a:pt x="1687133" y="54115"/>
                  <a:pt x="1687133" y="25758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477296" y="2794715"/>
            <a:ext cx="1571222" cy="1481071"/>
          </a:xfrm>
          <a:custGeom>
            <a:avLst/>
            <a:gdLst>
              <a:gd name="connsiteX0" fmla="*/ 1004552 w 1571222"/>
              <a:gd name="connsiteY0" fmla="*/ 51516 h 1481071"/>
              <a:gd name="connsiteX1" fmla="*/ 1146219 w 1571222"/>
              <a:gd name="connsiteY1" fmla="*/ 115910 h 1481071"/>
              <a:gd name="connsiteX2" fmla="*/ 1249250 w 1571222"/>
              <a:gd name="connsiteY2" fmla="*/ 167426 h 1481071"/>
              <a:gd name="connsiteX3" fmla="*/ 1313645 w 1571222"/>
              <a:gd name="connsiteY3" fmla="*/ 218941 h 1481071"/>
              <a:gd name="connsiteX4" fmla="*/ 1352281 w 1571222"/>
              <a:gd name="connsiteY4" fmla="*/ 244699 h 1481071"/>
              <a:gd name="connsiteX5" fmla="*/ 1390918 w 1571222"/>
              <a:gd name="connsiteY5" fmla="*/ 296215 h 1481071"/>
              <a:gd name="connsiteX6" fmla="*/ 1429555 w 1571222"/>
              <a:gd name="connsiteY6" fmla="*/ 334851 h 1481071"/>
              <a:gd name="connsiteX7" fmla="*/ 1493949 w 1571222"/>
              <a:gd name="connsiteY7" fmla="*/ 412124 h 1481071"/>
              <a:gd name="connsiteX8" fmla="*/ 1558343 w 1571222"/>
              <a:gd name="connsiteY8" fmla="*/ 515155 h 1481071"/>
              <a:gd name="connsiteX9" fmla="*/ 1571222 w 1571222"/>
              <a:gd name="connsiteY9" fmla="*/ 553792 h 1481071"/>
              <a:gd name="connsiteX10" fmla="*/ 1558343 w 1571222"/>
              <a:gd name="connsiteY10" fmla="*/ 1146220 h 1481071"/>
              <a:gd name="connsiteX11" fmla="*/ 1545465 w 1571222"/>
              <a:gd name="connsiteY11" fmla="*/ 1184857 h 1481071"/>
              <a:gd name="connsiteX12" fmla="*/ 1493949 w 1571222"/>
              <a:gd name="connsiteY12" fmla="*/ 1262130 h 1481071"/>
              <a:gd name="connsiteX13" fmla="*/ 1468191 w 1571222"/>
              <a:gd name="connsiteY13" fmla="*/ 1300767 h 1481071"/>
              <a:gd name="connsiteX14" fmla="*/ 1429555 w 1571222"/>
              <a:gd name="connsiteY14" fmla="*/ 1339403 h 1481071"/>
              <a:gd name="connsiteX15" fmla="*/ 1365160 w 1571222"/>
              <a:gd name="connsiteY15" fmla="*/ 1390919 h 1481071"/>
              <a:gd name="connsiteX16" fmla="*/ 1326524 w 1571222"/>
              <a:gd name="connsiteY16" fmla="*/ 1416677 h 1481071"/>
              <a:gd name="connsiteX17" fmla="*/ 1249250 w 1571222"/>
              <a:gd name="connsiteY17" fmla="*/ 1442434 h 1481071"/>
              <a:gd name="connsiteX18" fmla="*/ 1210614 w 1571222"/>
              <a:gd name="connsiteY18" fmla="*/ 1455313 h 1481071"/>
              <a:gd name="connsiteX19" fmla="*/ 1107583 w 1571222"/>
              <a:gd name="connsiteY19" fmla="*/ 1481071 h 1481071"/>
              <a:gd name="connsiteX20" fmla="*/ 412124 w 1571222"/>
              <a:gd name="connsiteY20" fmla="*/ 1468192 h 1481071"/>
              <a:gd name="connsiteX21" fmla="*/ 321972 w 1571222"/>
              <a:gd name="connsiteY21" fmla="*/ 1429555 h 1481071"/>
              <a:gd name="connsiteX22" fmla="*/ 193183 w 1571222"/>
              <a:gd name="connsiteY22" fmla="*/ 1313646 h 1481071"/>
              <a:gd name="connsiteX23" fmla="*/ 141667 w 1571222"/>
              <a:gd name="connsiteY23" fmla="*/ 1275009 h 1481071"/>
              <a:gd name="connsiteX24" fmla="*/ 64394 w 1571222"/>
              <a:gd name="connsiteY24" fmla="*/ 1184857 h 1481071"/>
              <a:gd name="connsiteX25" fmla="*/ 25758 w 1571222"/>
              <a:gd name="connsiteY25" fmla="*/ 1107584 h 1481071"/>
              <a:gd name="connsiteX26" fmla="*/ 0 w 1571222"/>
              <a:gd name="connsiteY26" fmla="*/ 991674 h 1481071"/>
              <a:gd name="connsiteX27" fmla="*/ 25758 w 1571222"/>
              <a:gd name="connsiteY27" fmla="*/ 772733 h 1481071"/>
              <a:gd name="connsiteX28" fmla="*/ 38636 w 1571222"/>
              <a:gd name="connsiteY28" fmla="*/ 734096 h 1481071"/>
              <a:gd name="connsiteX29" fmla="*/ 90152 w 1571222"/>
              <a:gd name="connsiteY29" fmla="*/ 656823 h 1481071"/>
              <a:gd name="connsiteX30" fmla="*/ 141667 w 1571222"/>
              <a:gd name="connsiteY30" fmla="*/ 540913 h 1481071"/>
              <a:gd name="connsiteX31" fmla="*/ 154546 w 1571222"/>
              <a:gd name="connsiteY31" fmla="*/ 502277 h 1481071"/>
              <a:gd name="connsiteX32" fmla="*/ 180304 w 1571222"/>
              <a:gd name="connsiteY32" fmla="*/ 463640 h 1481071"/>
              <a:gd name="connsiteX33" fmla="*/ 206062 w 1571222"/>
              <a:gd name="connsiteY33" fmla="*/ 386367 h 1481071"/>
              <a:gd name="connsiteX34" fmla="*/ 257577 w 1571222"/>
              <a:gd name="connsiteY34" fmla="*/ 309093 h 1481071"/>
              <a:gd name="connsiteX35" fmla="*/ 283335 w 1571222"/>
              <a:gd name="connsiteY35" fmla="*/ 270457 h 1481071"/>
              <a:gd name="connsiteX36" fmla="*/ 321972 w 1571222"/>
              <a:gd name="connsiteY36" fmla="*/ 231820 h 1481071"/>
              <a:gd name="connsiteX37" fmla="*/ 399245 w 1571222"/>
              <a:gd name="connsiteY37" fmla="*/ 154547 h 1481071"/>
              <a:gd name="connsiteX38" fmla="*/ 425003 w 1571222"/>
              <a:gd name="connsiteY38" fmla="*/ 115910 h 1481071"/>
              <a:gd name="connsiteX39" fmla="*/ 502276 w 1571222"/>
              <a:gd name="connsiteY39" fmla="*/ 64395 h 1481071"/>
              <a:gd name="connsiteX40" fmla="*/ 579549 w 1571222"/>
              <a:gd name="connsiteY40" fmla="*/ 25758 h 1481071"/>
              <a:gd name="connsiteX41" fmla="*/ 656822 w 1571222"/>
              <a:gd name="connsiteY41" fmla="*/ 12879 h 1481071"/>
              <a:gd name="connsiteX42" fmla="*/ 708338 w 1571222"/>
              <a:gd name="connsiteY42" fmla="*/ 0 h 1481071"/>
              <a:gd name="connsiteX43" fmla="*/ 901521 w 1571222"/>
              <a:gd name="connsiteY43" fmla="*/ 12879 h 1481071"/>
              <a:gd name="connsiteX44" fmla="*/ 978794 w 1571222"/>
              <a:gd name="connsiteY44" fmla="*/ 38637 h 1481071"/>
              <a:gd name="connsiteX45" fmla="*/ 1004552 w 1571222"/>
              <a:gd name="connsiteY45" fmla="*/ 51516 h 148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71222" h="1481071">
                <a:moveTo>
                  <a:pt x="1004552" y="51516"/>
                </a:moveTo>
                <a:cubicBezTo>
                  <a:pt x="1079616" y="76537"/>
                  <a:pt x="1031047" y="58324"/>
                  <a:pt x="1146219" y="115910"/>
                </a:cubicBezTo>
                <a:lnTo>
                  <a:pt x="1249250" y="167426"/>
                </a:lnTo>
                <a:cubicBezTo>
                  <a:pt x="1270715" y="184598"/>
                  <a:pt x="1291654" y="202448"/>
                  <a:pt x="1313645" y="218941"/>
                </a:cubicBezTo>
                <a:cubicBezTo>
                  <a:pt x="1326028" y="228228"/>
                  <a:pt x="1341336" y="233754"/>
                  <a:pt x="1352281" y="244699"/>
                </a:cubicBezTo>
                <a:cubicBezTo>
                  <a:pt x="1367459" y="259877"/>
                  <a:pt x="1376949" y="279918"/>
                  <a:pt x="1390918" y="296215"/>
                </a:cubicBezTo>
                <a:cubicBezTo>
                  <a:pt x="1402771" y="310044"/>
                  <a:pt x="1416676" y="321972"/>
                  <a:pt x="1429555" y="334851"/>
                </a:cubicBezTo>
                <a:cubicBezTo>
                  <a:pt x="1484812" y="445369"/>
                  <a:pt x="1421135" y="339311"/>
                  <a:pt x="1493949" y="412124"/>
                </a:cubicBezTo>
                <a:cubicBezTo>
                  <a:pt x="1521684" y="439859"/>
                  <a:pt x="1543040" y="479448"/>
                  <a:pt x="1558343" y="515155"/>
                </a:cubicBezTo>
                <a:cubicBezTo>
                  <a:pt x="1563691" y="527633"/>
                  <a:pt x="1566929" y="540913"/>
                  <a:pt x="1571222" y="553792"/>
                </a:cubicBezTo>
                <a:cubicBezTo>
                  <a:pt x="1566929" y="751268"/>
                  <a:pt x="1566398" y="948862"/>
                  <a:pt x="1558343" y="1146220"/>
                </a:cubicBezTo>
                <a:cubicBezTo>
                  <a:pt x="1557789" y="1159784"/>
                  <a:pt x="1552058" y="1172990"/>
                  <a:pt x="1545465" y="1184857"/>
                </a:cubicBezTo>
                <a:cubicBezTo>
                  <a:pt x="1530431" y="1211918"/>
                  <a:pt x="1511121" y="1236372"/>
                  <a:pt x="1493949" y="1262130"/>
                </a:cubicBezTo>
                <a:cubicBezTo>
                  <a:pt x="1485363" y="1275009"/>
                  <a:pt x="1479136" y="1289822"/>
                  <a:pt x="1468191" y="1300767"/>
                </a:cubicBezTo>
                <a:cubicBezTo>
                  <a:pt x="1455312" y="1313646"/>
                  <a:pt x="1441215" y="1325411"/>
                  <a:pt x="1429555" y="1339403"/>
                </a:cubicBezTo>
                <a:cubicBezTo>
                  <a:pt x="1384744" y="1393177"/>
                  <a:pt x="1428587" y="1369777"/>
                  <a:pt x="1365160" y="1390919"/>
                </a:cubicBezTo>
                <a:cubicBezTo>
                  <a:pt x="1352281" y="1399505"/>
                  <a:pt x="1340668" y="1410391"/>
                  <a:pt x="1326524" y="1416677"/>
                </a:cubicBezTo>
                <a:cubicBezTo>
                  <a:pt x="1301713" y="1427704"/>
                  <a:pt x="1275008" y="1433848"/>
                  <a:pt x="1249250" y="1442434"/>
                </a:cubicBezTo>
                <a:cubicBezTo>
                  <a:pt x="1236371" y="1446727"/>
                  <a:pt x="1223926" y="1452651"/>
                  <a:pt x="1210614" y="1455313"/>
                </a:cubicBezTo>
                <a:cubicBezTo>
                  <a:pt x="1132907" y="1470854"/>
                  <a:pt x="1166986" y="1461270"/>
                  <a:pt x="1107583" y="1481071"/>
                </a:cubicBezTo>
                <a:lnTo>
                  <a:pt x="412124" y="1468192"/>
                </a:lnTo>
                <a:cubicBezTo>
                  <a:pt x="393997" y="1467556"/>
                  <a:pt x="330866" y="1435485"/>
                  <a:pt x="321972" y="1429555"/>
                </a:cubicBezTo>
                <a:cubicBezTo>
                  <a:pt x="29182" y="1234361"/>
                  <a:pt x="306708" y="1427170"/>
                  <a:pt x="193183" y="1313646"/>
                </a:cubicBezTo>
                <a:cubicBezTo>
                  <a:pt x="178005" y="1298468"/>
                  <a:pt x="157964" y="1288978"/>
                  <a:pt x="141667" y="1275009"/>
                </a:cubicBezTo>
                <a:cubicBezTo>
                  <a:pt x="104000" y="1242723"/>
                  <a:pt x="94930" y="1225570"/>
                  <a:pt x="64394" y="1184857"/>
                </a:cubicBezTo>
                <a:cubicBezTo>
                  <a:pt x="32022" y="1087741"/>
                  <a:pt x="75690" y="1207449"/>
                  <a:pt x="25758" y="1107584"/>
                </a:cubicBezTo>
                <a:cubicBezTo>
                  <a:pt x="9906" y="1075879"/>
                  <a:pt x="4947" y="1021354"/>
                  <a:pt x="0" y="991674"/>
                </a:cubicBezTo>
                <a:cubicBezTo>
                  <a:pt x="9835" y="863821"/>
                  <a:pt x="695" y="860456"/>
                  <a:pt x="25758" y="772733"/>
                </a:cubicBezTo>
                <a:cubicBezTo>
                  <a:pt x="29487" y="759680"/>
                  <a:pt x="32043" y="745963"/>
                  <a:pt x="38636" y="734096"/>
                </a:cubicBezTo>
                <a:cubicBezTo>
                  <a:pt x="53670" y="707035"/>
                  <a:pt x="80362" y="686191"/>
                  <a:pt x="90152" y="656823"/>
                </a:cubicBezTo>
                <a:cubicBezTo>
                  <a:pt x="156604" y="457470"/>
                  <a:pt x="80441" y="663366"/>
                  <a:pt x="141667" y="540913"/>
                </a:cubicBezTo>
                <a:cubicBezTo>
                  <a:pt x="147738" y="528771"/>
                  <a:pt x="148475" y="514419"/>
                  <a:pt x="154546" y="502277"/>
                </a:cubicBezTo>
                <a:cubicBezTo>
                  <a:pt x="161468" y="488433"/>
                  <a:pt x="174017" y="477785"/>
                  <a:pt x="180304" y="463640"/>
                </a:cubicBezTo>
                <a:cubicBezTo>
                  <a:pt x="191331" y="438829"/>
                  <a:pt x="191002" y="408958"/>
                  <a:pt x="206062" y="386367"/>
                </a:cubicBezTo>
                <a:lnTo>
                  <a:pt x="257577" y="309093"/>
                </a:lnTo>
                <a:cubicBezTo>
                  <a:pt x="266163" y="296214"/>
                  <a:pt x="272390" y="281402"/>
                  <a:pt x="283335" y="270457"/>
                </a:cubicBezTo>
                <a:cubicBezTo>
                  <a:pt x="296214" y="257578"/>
                  <a:pt x="310119" y="245649"/>
                  <a:pt x="321972" y="231820"/>
                </a:cubicBezTo>
                <a:cubicBezTo>
                  <a:pt x="385870" y="157272"/>
                  <a:pt x="331228" y="199891"/>
                  <a:pt x="399245" y="154547"/>
                </a:cubicBezTo>
                <a:cubicBezTo>
                  <a:pt x="407831" y="141668"/>
                  <a:pt x="413354" y="126103"/>
                  <a:pt x="425003" y="115910"/>
                </a:cubicBezTo>
                <a:cubicBezTo>
                  <a:pt x="448300" y="95525"/>
                  <a:pt x="476518" y="81567"/>
                  <a:pt x="502276" y="64395"/>
                </a:cubicBezTo>
                <a:cubicBezTo>
                  <a:pt x="537011" y="41238"/>
                  <a:pt x="539557" y="34645"/>
                  <a:pt x="579549" y="25758"/>
                </a:cubicBezTo>
                <a:cubicBezTo>
                  <a:pt x="605040" y="20093"/>
                  <a:pt x="631216" y="18000"/>
                  <a:pt x="656822" y="12879"/>
                </a:cubicBezTo>
                <a:cubicBezTo>
                  <a:pt x="674179" y="9408"/>
                  <a:pt x="691166" y="4293"/>
                  <a:pt x="708338" y="0"/>
                </a:cubicBezTo>
                <a:cubicBezTo>
                  <a:pt x="772732" y="4293"/>
                  <a:pt x="837632" y="3752"/>
                  <a:pt x="901521" y="12879"/>
                </a:cubicBezTo>
                <a:cubicBezTo>
                  <a:pt x="928399" y="16719"/>
                  <a:pt x="953036" y="30051"/>
                  <a:pt x="978794" y="38637"/>
                </a:cubicBezTo>
                <a:cubicBezTo>
                  <a:pt x="1021503" y="52874"/>
                  <a:pt x="1003855" y="51516"/>
                  <a:pt x="1004552" y="5151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606085" y="4581745"/>
            <a:ext cx="1382335" cy="1339680"/>
          </a:xfrm>
          <a:custGeom>
            <a:avLst/>
            <a:gdLst>
              <a:gd name="connsiteX0" fmla="*/ 515154 w 1382335"/>
              <a:gd name="connsiteY0" fmla="*/ 16013 h 1339680"/>
              <a:gd name="connsiteX1" fmla="*/ 347729 w 1382335"/>
              <a:gd name="connsiteY1" fmla="*/ 54649 h 1339680"/>
              <a:gd name="connsiteX2" fmla="*/ 231819 w 1382335"/>
              <a:gd name="connsiteY2" fmla="*/ 80407 h 1339680"/>
              <a:gd name="connsiteX3" fmla="*/ 154546 w 1382335"/>
              <a:gd name="connsiteY3" fmla="*/ 157680 h 1339680"/>
              <a:gd name="connsiteX4" fmla="*/ 64394 w 1382335"/>
              <a:gd name="connsiteY4" fmla="*/ 273590 h 1339680"/>
              <a:gd name="connsiteX5" fmla="*/ 25757 w 1382335"/>
              <a:gd name="connsiteY5" fmla="*/ 350863 h 1339680"/>
              <a:gd name="connsiteX6" fmla="*/ 0 w 1382335"/>
              <a:gd name="connsiteY6" fmla="*/ 453894 h 1339680"/>
              <a:gd name="connsiteX7" fmla="*/ 12878 w 1382335"/>
              <a:gd name="connsiteY7" fmla="*/ 750109 h 1339680"/>
              <a:gd name="connsiteX8" fmla="*/ 25757 w 1382335"/>
              <a:gd name="connsiteY8" fmla="*/ 788745 h 1339680"/>
              <a:gd name="connsiteX9" fmla="*/ 51515 w 1382335"/>
              <a:gd name="connsiteY9" fmla="*/ 930413 h 1339680"/>
              <a:gd name="connsiteX10" fmla="*/ 77273 w 1382335"/>
              <a:gd name="connsiteY10" fmla="*/ 981928 h 1339680"/>
              <a:gd name="connsiteX11" fmla="*/ 90152 w 1382335"/>
              <a:gd name="connsiteY11" fmla="*/ 1020565 h 1339680"/>
              <a:gd name="connsiteX12" fmla="*/ 115909 w 1382335"/>
              <a:gd name="connsiteY12" fmla="*/ 1059201 h 1339680"/>
              <a:gd name="connsiteX13" fmla="*/ 128788 w 1382335"/>
              <a:gd name="connsiteY13" fmla="*/ 1097838 h 1339680"/>
              <a:gd name="connsiteX14" fmla="*/ 167425 w 1382335"/>
              <a:gd name="connsiteY14" fmla="*/ 1123596 h 1339680"/>
              <a:gd name="connsiteX15" fmla="*/ 206061 w 1382335"/>
              <a:gd name="connsiteY15" fmla="*/ 1162232 h 1339680"/>
              <a:gd name="connsiteX16" fmla="*/ 347729 w 1382335"/>
              <a:gd name="connsiteY16" fmla="*/ 1226627 h 1339680"/>
              <a:gd name="connsiteX17" fmla="*/ 425002 w 1382335"/>
              <a:gd name="connsiteY17" fmla="*/ 1239506 h 1339680"/>
              <a:gd name="connsiteX18" fmla="*/ 656822 w 1382335"/>
              <a:gd name="connsiteY18" fmla="*/ 1265263 h 1339680"/>
              <a:gd name="connsiteX19" fmla="*/ 734095 w 1382335"/>
              <a:gd name="connsiteY19" fmla="*/ 1291021 h 1339680"/>
              <a:gd name="connsiteX20" fmla="*/ 901521 w 1382335"/>
              <a:gd name="connsiteY20" fmla="*/ 1316779 h 1339680"/>
              <a:gd name="connsiteX21" fmla="*/ 1210614 w 1382335"/>
              <a:gd name="connsiteY21" fmla="*/ 1278142 h 1339680"/>
              <a:gd name="connsiteX22" fmla="*/ 1275008 w 1382335"/>
              <a:gd name="connsiteY22" fmla="*/ 1213748 h 1339680"/>
              <a:gd name="connsiteX23" fmla="*/ 1300766 w 1382335"/>
              <a:gd name="connsiteY23" fmla="*/ 1175111 h 1339680"/>
              <a:gd name="connsiteX24" fmla="*/ 1326523 w 1382335"/>
              <a:gd name="connsiteY24" fmla="*/ 1097838 h 1339680"/>
              <a:gd name="connsiteX25" fmla="*/ 1313645 w 1382335"/>
              <a:gd name="connsiteY25" fmla="*/ 788745 h 1339680"/>
              <a:gd name="connsiteX26" fmla="*/ 1287887 w 1382335"/>
              <a:gd name="connsiteY26" fmla="*/ 750109 h 1339680"/>
              <a:gd name="connsiteX27" fmla="*/ 1275008 w 1382335"/>
              <a:gd name="connsiteY27" fmla="*/ 711472 h 1339680"/>
              <a:gd name="connsiteX28" fmla="*/ 1223492 w 1382335"/>
              <a:gd name="connsiteY28" fmla="*/ 634199 h 1339680"/>
              <a:gd name="connsiteX29" fmla="*/ 1184856 w 1382335"/>
              <a:gd name="connsiteY29" fmla="*/ 556925 h 1339680"/>
              <a:gd name="connsiteX30" fmla="*/ 1133340 w 1382335"/>
              <a:gd name="connsiteY30" fmla="*/ 479652 h 1339680"/>
              <a:gd name="connsiteX31" fmla="*/ 1107583 w 1382335"/>
              <a:gd name="connsiteY31" fmla="*/ 441016 h 1339680"/>
              <a:gd name="connsiteX32" fmla="*/ 1043188 w 1382335"/>
              <a:gd name="connsiteY32" fmla="*/ 363742 h 1339680"/>
              <a:gd name="connsiteX33" fmla="*/ 1004552 w 1382335"/>
              <a:gd name="connsiteY33" fmla="*/ 325106 h 1339680"/>
              <a:gd name="connsiteX34" fmla="*/ 940157 w 1382335"/>
              <a:gd name="connsiteY34" fmla="*/ 247832 h 1339680"/>
              <a:gd name="connsiteX35" fmla="*/ 901521 w 1382335"/>
              <a:gd name="connsiteY35" fmla="*/ 222075 h 1339680"/>
              <a:gd name="connsiteX36" fmla="*/ 862884 w 1382335"/>
              <a:gd name="connsiteY36" fmla="*/ 183438 h 1339680"/>
              <a:gd name="connsiteX37" fmla="*/ 824247 w 1382335"/>
              <a:gd name="connsiteY37" fmla="*/ 157680 h 1339680"/>
              <a:gd name="connsiteX38" fmla="*/ 746974 w 1382335"/>
              <a:gd name="connsiteY38" fmla="*/ 93286 h 1339680"/>
              <a:gd name="connsiteX39" fmla="*/ 631064 w 1382335"/>
              <a:gd name="connsiteY39" fmla="*/ 54649 h 1339680"/>
              <a:gd name="connsiteX40" fmla="*/ 592428 w 1382335"/>
              <a:gd name="connsiteY40" fmla="*/ 41770 h 1339680"/>
              <a:gd name="connsiteX41" fmla="*/ 553791 w 1382335"/>
              <a:gd name="connsiteY41" fmla="*/ 28892 h 1339680"/>
              <a:gd name="connsiteX42" fmla="*/ 515154 w 1382335"/>
              <a:gd name="connsiteY42" fmla="*/ 3134 h 1339680"/>
              <a:gd name="connsiteX43" fmla="*/ 412123 w 1382335"/>
              <a:gd name="connsiteY43" fmla="*/ 16013 h 1339680"/>
              <a:gd name="connsiteX44" fmla="*/ 399245 w 1382335"/>
              <a:gd name="connsiteY44" fmla="*/ 16013 h 133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82335" h="1339680">
                <a:moveTo>
                  <a:pt x="515154" y="16013"/>
                </a:moveTo>
                <a:cubicBezTo>
                  <a:pt x="433635" y="36392"/>
                  <a:pt x="420403" y="41435"/>
                  <a:pt x="347729" y="54649"/>
                </a:cubicBezTo>
                <a:cubicBezTo>
                  <a:pt x="247998" y="72782"/>
                  <a:pt x="299943" y="57699"/>
                  <a:pt x="231819" y="80407"/>
                </a:cubicBezTo>
                <a:cubicBezTo>
                  <a:pt x="206061" y="106165"/>
                  <a:pt x="174752" y="127371"/>
                  <a:pt x="154546" y="157680"/>
                </a:cubicBezTo>
                <a:cubicBezTo>
                  <a:pt x="92927" y="250108"/>
                  <a:pt x="124920" y="213064"/>
                  <a:pt x="64394" y="273590"/>
                </a:cubicBezTo>
                <a:cubicBezTo>
                  <a:pt x="32022" y="370706"/>
                  <a:pt x="75690" y="250999"/>
                  <a:pt x="25757" y="350863"/>
                </a:cubicBezTo>
                <a:cubicBezTo>
                  <a:pt x="12556" y="377265"/>
                  <a:pt x="4899" y="429400"/>
                  <a:pt x="0" y="453894"/>
                </a:cubicBezTo>
                <a:cubicBezTo>
                  <a:pt x="4293" y="552632"/>
                  <a:pt x="5298" y="651568"/>
                  <a:pt x="12878" y="750109"/>
                </a:cubicBezTo>
                <a:cubicBezTo>
                  <a:pt x="13919" y="763644"/>
                  <a:pt x="23095" y="775433"/>
                  <a:pt x="25757" y="788745"/>
                </a:cubicBezTo>
                <a:cubicBezTo>
                  <a:pt x="34487" y="832396"/>
                  <a:pt x="35152" y="886780"/>
                  <a:pt x="51515" y="930413"/>
                </a:cubicBezTo>
                <a:cubicBezTo>
                  <a:pt x="58256" y="948389"/>
                  <a:pt x="69710" y="964282"/>
                  <a:pt x="77273" y="981928"/>
                </a:cubicBezTo>
                <a:cubicBezTo>
                  <a:pt x="82621" y="994406"/>
                  <a:pt x="84081" y="1008423"/>
                  <a:pt x="90152" y="1020565"/>
                </a:cubicBezTo>
                <a:cubicBezTo>
                  <a:pt x="97074" y="1034409"/>
                  <a:pt x="108987" y="1045357"/>
                  <a:pt x="115909" y="1059201"/>
                </a:cubicBezTo>
                <a:cubicBezTo>
                  <a:pt x="121980" y="1071343"/>
                  <a:pt x="120307" y="1087237"/>
                  <a:pt x="128788" y="1097838"/>
                </a:cubicBezTo>
                <a:cubicBezTo>
                  <a:pt x="138457" y="1109925"/>
                  <a:pt x="155534" y="1113687"/>
                  <a:pt x="167425" y="1123596"/>
                </a:cubicBezTo>
                <a:cubicBezTo>
                  <a:pt x="181417" y="1135256"/>
                  <a:pt x="190907" y="1152129"/>
                  <a:pt x="206061" y="1162232"/>
                </a:cubicBezTo>
                <a:cubicBezTo>
                  <a:pt x="225893" y="1175453"/>
                  <a:pt x="319308" y="1218876"/>
                  <a:pt x="347729" y="1226627"/>
                </a:cubicBezTo>
                <a:cubicBezTo>
                  <a:pt x="372922" y="1233498"/>
                  <a:pt x="399310" y="1234835"/>
                  <a:pt x="425002" y="1239506"/>
                </a:cubicBezTo>
                <a:cubicBezTo>
                  <a:pt x="564956" y="1264952"/>
                  <a:pt x="414711" y="1246640"/>
                  <a:pt x="656822" y="1265263"/>
                </a:cubicBezTo>
                <a:cubicBezTo>
                  <a:pt x="682580" y="1273849"/>
                  <a:pt x="707313" y="1286557"/>
                  <a:pt x="734095" y="1291021"/>
                </a:cubicBezTo>
                <a:cubicBezTo>
                  <a:pt x="841312" y="1308890"/>
                  <a:pt x="785518" y="1300207"/>
                  <a:pt x="901521" y="1316779"/>
                </a:cubicBezTo>
                <a:cubicBezTo>
                  <a:pt x="933609" y="1315175"/>
                  <a:pt x="1136848" y="1339613"/>
                  <a:pt x="1210614" y="1278142"/>
                </a:cubicBezTo>
                <a:cubicBezTo>
                  <a:pt x="1382335" y="1135042"/>
                  <a:pt x="1086110" y="1339680"/>
                  <a:pt x="1275008" y="1213748"/>
                </a:cubicBezTo>
                <a:cubicBezTo>
                  <a:pt x="1283594" y="1200869"/>
                  <a:pt x="1294480" y="1189256"/>
                  <a:pt x="1300766" y="1175111"/>
                </a:cubicBezTo>
                <a:cubicBezTo>
                  <a:pt x="1311793" y="1150300"/>
                  <a:pt x="1326523" y="1097838"/>
                  <a:pt x="1326523" y="1097838"/>
                </a:cubicBezTo>
                <a:cubicBezTo>
                  <a:pt x="1322230" y="994807"/>
                  <a:pt x="1325033" y="891235"/>
                  <a:pt x="1313645" y="788745"/>
                </a:cubicBezTo>
                <a:cubicBezTo>
                  <a:pt x="1311936" y="773361"/>
                  <a:pt x="1294809" y="763953"/>
                  <a:pt x="1287887" y="750109"/>
                </a:cubicBezTo>
                <a:cubicBezTo>
                  <a:pt x="1281816" y="737967"/>
                  <a:pt x="1281601" y="723339"/>
                  <a:pt x="1275008" y="711472"/>
                </a:cubicBezTo>
                <a:cubicBezTo>
                  <a:pt x="1259974" y="684411"/>
                  <a:pt x="1240664" y="659957"/>
                  <a:pt x="1223492" y="634199"/>
                </a:cubicBezTo>
                <a:cubicBezTo>
                  <a:pt x="1109144" y="462676"/>
                  <a:pt x="1273726" y="716889"/>
                  <a:pt x="1184856" y="556925"/>
                </a:cubicBezTo>
                <a:cubicBezTo>
                  <a:pt x="1169822" y="529864"/>
                  <a:pt x="1150512" y="505410"/>
                  <a:pt x="1133340" y="479652"/>
                </a:cubicBezTo>
                <a:cubicBezTo>
                  <a:pt x="1124754" y="466773"/>
                  <a:pt x="1118528" y="451961"/>
                  <a:pt x="1107583" y="441016"/>
                </a:cubicBezTo>
                <a:cubicBezTo>
                  <a:pt x="994706" y="328139"/>
                  <a:pt x="1132839" y="471324"/>
                  <a:pt x="1043188" y="363742"/>
                </a:cubicBezTo>
                <a:cubicBezTo>
                  <a:pt x="1031528" y="349750"/>
                  <a:pt x="1016212" y="339098"/>
                  <a:pt x="1004552" y="325106"/>
                </a:cubicBezTo>
                <a:cubicBezTo>
                  <a:pt x="958504" y="269848"/>
                  <a:pt x="1001726" y="299140"/>
                  <a:pt x="940157" y="247832"/>
                </a:cubicBezTo>
                <a:cubicBezTo>
                  <a:pt x="928266" y="237923"/>
                  <a:pt x="913412" y="231984"/>
                  <a:pt x="901521" y="222075"/>
                </a:cubicBezTo>
                <a:cubicBezTo>
                  <a:pt x="887529" y="210415"/>
                  <a:pt x="876876" y="195098"/>
                  <a:pt x="862884" y="183438"/>
                </a:cubicBezTo>
                <a:cubicBezTo>
                  <a:pt x="850993" y="173529"/>
                  <a:pt x="836138" y="167589"/>
                  <a:pt x="824247" y="157680"/>
                </a:cubicBezTo>
                <a:cubicBezTo>
                  <a:pt x="789584" y="128795"/>
                  <a:pt x="788087" y="111558"/>
                  <a:pt x="746974" y="93286"/>
                </a:cubicBezTo>
                <a:cubicBezTo>
                  <a:pt x="746969" y="93284"/>
                  <a:pt x="650385" y="61089"/>
                  <a:pt x="631064" y="54649"/>
                </a:cubicBezTo>
                <a:lnTo>
                  <a:pt x="592428" y="41770"/>
                </a:lnTo>
                <a:lnTo>
                  <a:pt x="553791" y="28892"/>
                </a:lnTo>
                <a:cubicBezTo>
                  <a:pt x="540912" y="20306"/>
                  <a:pt x="530569" y="4535"/>
                  <a:pt x="515154" y="3134"/>
                </a:cubicBezTo>
                <a:cubicBezTo>
                  <a:pt x="480685" y="0"/>
                  <a:pt x="446522" y="12191"/>
                  <a:pt x="412123" y="16013"/>
                </a:cubicBezTo>
                <a:cubicBezTo>
                  <a:pt x="407857" y="16487"/>
                  <a:pt x="403538" y="16013"/>
                  <a:pt x="399245" y="1601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228823" y="3013656"/>
            <a:ext cx="2253802" cy="2923505"/>
          </a:xfrm>
          <a:custGeom>
            <a:avLst/>
            <a:gdLst>
              <a:gd name="connsiteX0" fmla="*/ 425002 w 2253802"/>
              <a:gd name="connsiteY0" fmla="*/ 1120462 h 2923505"/>
              <a:gd name="connsiteX1" fmla="*/ 437881 w 2253802"/>
              <a:gd name="connsiteY1" fmla="*/ 1081826 h 2923505"/>
              <a:gd name="connsiteX2" fmla="*/ 515154 w 2253802"/>
              <a:gd name="connsiteY2" fmla="*/ 940158 h 2923505"/>
              <a:gd name="connsiteX3" fmla="*/ 553791 w 2253802"/>
              <a:gd name="connsiteY3" fmla="*/ 888643 h 2923505"/>
              <a:gd name="connsiteX4" fmla="*/ 605307 w 2253802"/>
              <a:gd name="connsiteY4" fmla="*/ 850006 h 2923505"/>
              <a:gd name="connsiteX5" fmla="*/ 656822 w 2253802"/>
              <a:gd name="connsiteY5" fmla="*/ 798490 h 2923505"/>
              <a:gd name="connsiteX6" fmla="*/ 708338 w 2253802"/>
              <a:gd name="connsiteY6" fmla="*/ 759854 h 2923505"/>
              <a:gd name="connsiteX7" fmla="*/ 746974 w 2253802"/>
              <a:gd name="connsiteY7" fmla="*/ 721217 h 2923505"/>
              <a:gd name="connsiteX8" fmla="*/ 785611 w 2253802"/>
              <a:gd name="connsiteY8" fmla="*/ 695459 h 2923505"/>
              <a:gd name="connsiteX9" fmla="*/ 824247 w 2253802"/>
              <a:gd name="connsiteY9" fmla="*/ 656823 h 2923505"/>
              <a:gd name="connsiteX10" fmla="*/ 888642 w 2253802"/>
              <a:gd name="connsiteY10" fmla="*/ 618186 h 2923505"/>
              <a:gd name="connsiteX11" fmla="*/ 991673 w 2253802"/>
              <a:gd name="connsiteY11" fmla="*/ 528034 h 2923505"/>
              <a:gd name="connsiteX12" fmla="*/ 1107583 w 2253802"/>
              <a:gd name="connsiteY12" fmla="*/ 437882 h 2923505"/>
              <a:gd name="connsiteX13" fmla="*/ 1197735 w 2253802"/>
              <a:gd name="connsiteY13" fmla="*/ 373488 h 2923505"/>
              <a:gd name="connsiteX14" fmla="*/ 1236371 w 2253802"/>
              <a:gd name="connsiteY14" fmla="*/ 334851 h 2923505"/>
              <a:gd name="connsiteX15" fmla="*/ 1275008 w 2253802"/>
              <a:gd name="connsiteY15" fmla="*/ 309093 h 2923505"/>
              <a:gd name="connsiteX16" fmla="*/ 1390918 w 2253802"/>
              <a:gd name="connsiteY16" fmla="*/ 244699 h 2923505"/>
              <a:gd name="connsiteX17" fmla="*/ 1429554 w 2253802"/>
              <a:gd name="connsiteY17" fmla="*/ 218941 h 2923505"/>
              <a:gd name="connsiteX18" fmla="*/ 1493949 w 2253802"/>
              <a:gd name="connsiteY18" fmla="*/ 180305 h 2923505"/>
              <a:gd name="connsiteX19" fmla="*/ 1532585 w 2253802"/>
              <a:gd name="connsiteY19" fmla="*/ 154547 h 2923505"/>
              <a:gd name="connsiteX20" fmla="*/ 1674253 w 2253802"/>
              <a:gd name="connsiteY20" fmla="*/ 77274 h 2923505"/>
              <a:gd name="connsiteX21" fmla="*/ 1751526 w 2253802"/>
              <a:gd name="connsiteY21" fmla="*/ 25758 h 2923505"/>
              <a:gd name="connsiteX22" fmla="*/ 1790163 w 2253802"/>
              <a:gd name="connsiteY22" fmla="*/ 0 h 2923505"/>
              <a:gd name="connsiteX23" fmla="*/ 1970467 w 2253802"/>
              <a:gd name="connsiteY23" fmla="*/ 12879 h 2923505"/>
              <a:gd name="connsiteX24" fmla="*/ 2009104 w 2253802"/>
              <a:gd name="connsiteY24" fmla="*/ 38637 h 2923505"/>
              <a:gd name="connsiteX25" fmla="*/ 2112135 w 2253802"/>
              <a:gd name="connsiteY25" fmla="*/ 77274 h 2923505"/>
              <a:gd name="connsiteX26" fmla="*/ 2176529 w 2253802"/>
              <a:gd name="connsiteY26" fmla="*/ 128789 h 2923505"/>
              <a:gd name="connsiteX27" fmla="*/ 2215166 w 2253802"/>
              <a:gd name="connsiteY27" fmla="*/ 154547 h 2923505"/>
              <a:gd name="connsiteX28" fmla="*/ 2240923 w 2253802"/>
              <a:gd name="connsiteY28" fmla="*/ 437882 h 2923505"/>
              <a:gd name="connsiteX29" fmla="*/ 2253802 w 2253802"/>
              <a:gd name="connsiteY29" fmla="*/ 1094705 h 2923505"/>
              <a:gd name="connsiteX30" fmla="*/ 2240923 w 2253802"/>
              <a:gd name="connsiteY30" fmla="*/ 1571223 h 2923505"/>
              <a:gd name="connsiteX31" fmla="*/ 2163650 w 2253802"/>
              <a:gd name="connsiteY31" fmla="*/ 1700012 h 2923505"/>
              <a:gd name="connsiteX32" fmla="*/ 2060619 w 2253802"/>
              <a:gd name="connsiteY32" fmla="*/ 1803043 h 2923505"/>
              <a:gd name="connsiteX33" fmla="*/ 1970467 w 2253802"/>
              <a:gd name="connsiteY33" fmla="*/ 1906074 h 2923505"/>
              <a:gd name="connsiteX34" fmla="*/ 1957588 w 2253802"/>
              <a:gd name="connsiteY34" fmla="*/ 1944710 h 2923505"/>
              <a:gd name="connsiteX35" fmla="*/ 1931831 w 2253802"/>
              <a:gd name="connsiteY35" fmla="*/ 1983347 h 2923505"/>
              <a:gd name="connsiteX36" fmla="*/ 1918952 w 2253802"/>
              <a:gd name="connsiteY36" fmla="*/ 2021983 h 2923505"/>
              <a:gd name="connsiteX37" fmla="*/ 1854557 w 2253802"/>
              <a:gd name="connsiteY37" fmla="*/ 2112136 h 2923505"/>
              <a:gd name="connsiteX38" fmla="*/ 1803042 w 2253802"/>
              <a:gd name="connsiteY38" fmla="*/ 2189409 h 2923505"/>
              <a:gd name="connsiteX39" fmla="*/ 1777284 w 2253802"/>
              <a:gd name="connsiteY39" fmla="*/ 2228045 h 2923505"/>
              <a:gd name="connsiteX40" fmla="*/ 1738647 w 2253802"/>
              <a:gd name="connsiteY40" fmla="*/ 2292440 h 2923505"/>
              <a:gd name="connsiteX41" fmla="*/ 1700011 w 2253802"/>
              <a:gd name="connsiteY41" fmla="*/ 2343955 h 2923505"/>
              <a:gd name="connsiteX42" fmla="*/ 1661374 w 2253802"/>
              <a:gd name="connsiteY42" fmla="*/ 2421229 h 2923505"/>
              <a:gd name="connsiteX43" fmla="*/ 1635616 w 2253802"/>
              <a:gd name="connsiteY43" fmla="*/ 2498502 h 2923505"/>
              <a:gd name="connsiteX44" fmla="*/ 1571222 w 2253802"/>
              <a:gd name="connsiteY44" fmla="*/ 2575775 h 2923505"/>
              <a:gd name="connsiteX45" fmla="*/ 1532585 w 2253802"/>
              <a:gd name="connsiteY45" fmla="*/ 2614412 h 2923505"/>
              <a:gd name="connsiteX46" fmla="*/ 1493949 w 2253802"/>
              <a:gd name="connsiteY46" fmla="*/ 2665927 h 2923505"/>
              <a:gd name="connsiteX47" fmla="*/ 1468191 w 2253802"/>
              <a:gd name="connsiteY47" fmla="*/ 2704564 h 2923505"/>
              <a:gd name="connsiteX48" fmla="*/ 1429554 w 2253802"/>
              <a:gd name="connsiteY48" fmla="*/ 2717443 h 2923505"/>
              <a:gd name="connsiteX49" fmla="*/ 1339402 w 2253802"/>
              <a:gd name="connsiteY49" fmla="*/ 2768958 h 2923505"/>
              <a:gd name="connsiteX50" fmla="*/ 1262129 w 2253802"/>
              <a:gd name="connsiteY50" fmla="*/ 2833352 h 2923505"/>
              <a:gd name="connsiteX51" fmla="*/ 1184856 w 2253802"/>
              <a:gd name="connsiteY51" fmla="*/ 2859110 h 2923505"/>
              <a:gd name="connsiteX52" fmla="*/ 1107583 w 2253802"/>
              <a:gd name="connsiteY52" fmla="*/ 2884868 h 2923505"/>
              <a:gd name="connsiteX53" fmla="*/ 1068946 w 2253802"/>
              <a:gd name="connsiteY53" fmla="*/ 2897747 h 2923505"/>
              <a:gd name="connsiteX54" fmla="*/ 978794 w 2253802"/>
              <a:gd name="connsiteY54" fmla="*/ 2923505 h 2923505"/>
              <a:gd name="connsiteX55" fmla="*/ 553791 w 2253802"/>
              <a:gd name="connsiteY55" fmla="*/ 2910626 h 2923505"/>
              <a:gd name="connsiteX56" fmla="*/ 283335 w 2253802"/>
              <a:gd name="connsiteY56" fmla="*/ 2897747 h 2923505"/>
              <a:gd name="connsiteX57" fmla="*/ 180304 w 2253802"/>
              <a:gd name="connsiteY57" fmla="*/ 2846231 h 2923505"/>
              <a:gd name="connsiteX58" fmla="*/ 141667 w 2253802"/>
              <a:gd name="connsiteY58" fmla="*/ 2833352 h 2923505"/>
              <a:gd name="connsiteX59" fmla="*/ 64394 w 2253802"/>
              <a:gd name="connsiteY59" fmla="*/ 2768958 h 2923505"/>
              <a:gd name="connsiteX60" fmla="*/ 25757 w 2253802"/>
              <a:gd name="connsiteY60" fmla="*/ 2665927 h 2923505"/>
              <a:gd name="connsiteX61" fmla="*/ 0 w 2253802"/>
              <a:gd name="connsiteY61" fmla="*/ 2562896 h 2923505"/>
              <a:gd name="connsiteX62" fmla="*/ 25757 w 2253802"/>
              <a:gd name="connsiteY62" fmla="*/ 2240924 h 2923505"/>
              <a:gd name="connsiteX63" fmla="*/ 64394 w 2253802"/>
              <a:gd name="connsiteY63" fmla="*/ 2137893 h 2923505"/>
              <a:gd name="connsiteX64" fmla="*/ 90152 w 2253802"/>
              <a:gd name="connsiteY64" fmla="*/ 2099257 h 2923505"/>
              <a:gd name="connsiteX65" fmla="*/ 128788 w 2253802"/>
              <a:gd name="connsiteY65" fmla="*/ 1996226 h 2923505"/>
              <a:gd name="connsiteX66" fmla="*/ 141667 w 2253802"/>
              <a:gd name="connsiteY66" fmla="*/ 1957589 h 2923505"/>
              <a:gd name="connsiteX67" fmla="*/ 193183 w 2253802"/>
              <a:gd name="connsiteY67" fmla="*/ 1854558 h 2923505"/>
              <a:gd name="connsiteX68" fmla="*/ 206062 w 2253802"/>
              <a:gd name="connsiteY68" fmla="*/ 1815921 h 2923505"/>
              <a:gd name="connsiteX69" fmla="*/ 231819 w 2253802"/>
              <a:gd name="connsiteY69" fmla="*/ 1777285 h 2923505"/>
              <a:gd name="connsiteX70" fmla="*/ 270456 w 2253802"/>
              <a:gd name="connsiteY70" fmla="*/ 1687133 h 2923505"/>
              <a:gd name="connsiteX71" fmla="*/ 296214 w 2253802"/>
              <a:gd name="connsiteY71" fmla="*/ 1648496 h 2923505"/>
              <a:gd name="connsiteX72" fmla="*/ 360608 w 2253802"/>
              <a:gd name="connsiteY72" fmla="*/ 1481071 h 2923505"/>
              <a:gd name="connsiteX73" fmla="*/ 386366 w 2253802"/>
              <a:gd name="connsiteY73" fmla="*/ 1416676 h 2923505"/>
              <a:gd name="connsiteX74" fmla="*/ 399245 w 2253802"/>
              <a:gd name="connsiteY74" fmla="*/ 1378040 h 2923505"/>
              <a:gd name="connsiteX75" fmla="*/ 425002 w 2253802"/>
              <a:gd name="connsiteY75" fmla="*/ 1326524 h 2923505"/>
              <a:gd name="connsiteX76" fmla="*/ 450760 w 2253802"/>
              <a:gd name="connsiteY76" fmla="*/ 1068947 h 2923505"/>
              <a:gd name="connsiteX77" fmla="*/ 463639 w 2253802"/>
              <a:gd name="connsiteY77" fmla="*/ 1030310 h 2923505"/>
              <a:gd name="connsiteX78" fmla="*/ 502276 w 2253802"/>
              <a:gd name="connsiteY78" fmla="*/ 1017431 h 292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253802" h="2923505">
                <a:moveTo>
                  <a:pt x="425002" y="1120462"/>
                </a:moveTo>
                <a:cubicBezTo>
                  <a:pt x="429295" y="1107583"/>
                  <a:pt x="432263" y="1094185"/>
                  <a:pt x="437881" y="1081826"/>
                </a:cubicBezTo>
                <a:cubicBezTo>
                  <a:pt x="467110" y="1017523"/>
                  <a:pt x="479873" y="989552"/>
                  <a:pt x="515154" y="940158"/>
                </a:cubicBezTo>
                <a:cubicBezTo>
                  <a:pt x="527630" y="922691"/>
                  <a:pt x="538613" y="903821"/>
                  <a:pt x="553791" y="888643"/>
                </a:cubicBezTo>
                <a:cubicBezTo>
                  <a:pt x="568969" y="873465"/>
                  <a:pt x="589153" y="864141"/>
                  <a:pt x="605307" y="850006"/>
                </a:cubicBezTo>
                <a:cubicBezTo>
                  <a:pt x="623583" y="834014"/>
                  <a:pt x="638546" y="814482"/>
                  <a:pt x="656822" y="798490"/>
                </a:cubicBezTo>
                <a:cubicBezTo>
                  <a:pt x="672976" y="784355"/>
                  <a:pt x="692041" y="773823"/>
                  <a:pt x="708338" y="759854"/>
                </a:cubicBezTo>
                <a:cubicBezTo>
                  <a:pt x="722167" y="748001"/>
                  <a:pt x="732982" y="732877"/>
                  <a:pt x="746974" y="721217"/>
                </a:cubicBezTo>
                <a:cubicBezTo>
                  <a:pt x="758865" y="711308"/>
                  <a:pt x="773720" y="705368"/>
                  <a:pt x="785611" y="695459"/>
                </a:cubicBezTo>
                <a:cubicBezTo>
                  <a:pt x="799603" y="683799"/>
                  <a:pt x="809676" y="667751"/>
                  <a:pt x="824247" y="656823"/>
                </a:cubicBezTo>
                <a:cubicBezTo>
                  <a:pt x="844273" y="641804"/>
                  <a:pt x="867177" y="631065"/>
                  <a:pt x="888642" y="618186"/>
                </a:cubicBezTo>
                <a:cubicBezTo>
                  <a:pt x="961624" y="508716"/>
                  <a:pt x="841417" y="678290"/>
                  <a:pt x="991673" y="528034"/>
                </a:cubicBezTo>
                <a:cubicBezTo>
                  <a:pt x="1052200" y="467507"/>
                  <a:pt x="1015153" y="499502"/>
                  <a:pt x="1107583" y="437882"/>
                </a:cubicBezTo>
                <a:cubicBezTo>
                  <a:pt x="1138151" y="417503"/>
                  <a:pt x="1169791" y="397440"/>
                  <a:pt x="1197735" y="373488"/>
                </a:cubicBezTo>
                <a:cubicBezTo>
                  <a:pt x="1211564" y="361635"/>
                  <a:pt x="1222379" y="346511"/>
                  <a:pt x="1236371" y="334851"/>
                </a:cubicBezTo>
                <a:cubicBezTo>
                  <a:pt x="1248262" y="324942"/>
                  <a:pt x="1261882" y="317297"/>
                  <a:pt x="1275008" y="309093"/>
                </a:cubicBezTo>
                <a:cubicBezTo>
                  <a:pt x="1446634" y="201827"/>
                  <a:pt x="1247395" y="326713"/>
                  <a:pt x="1390918" y="244699"/>
                </a:cubicBezTo>
                <a:cubicBezTo>
                  <a:pt x="1404357" y="237020"/>
                  <a:pt x="1416428" y="227144"/>
                  <a:pt x="1429554" y="218941"/>
                </a:cubicBezTo>
                <a:cubicBezTo>
                  <a:pt x="1450781" y="205674"/>
                  <a:pt x="1472722" y="193572"/>
                  <a:pt x="1493949" y="180305"/>
                </a:cubicBezTo>
                <a:cubicBezTo>
                  <a:pt x="1507075" y="172102"/>
                  <a:pt x="1519055" y="162064"/>
                  <a:pt x="1532585" y="154547"/>
                </a:cubicBezTo>
                <a:cubicBezTo>
                  <a:pt x="1654641" y="86738"/>
                  <a:pt x="1565701" y="146353"/>
                  <a:pt x="1674253" y="77274"/>
                </a:cubicBezTo>
                <a:cubicBezTo>
                  <a:pt x="1700370" y="60654"/>
                  <a:pt x="1725768" y="42930"/>
                  <a:pt x="1751526" y="25758"/>
                </a:cubicBezTo>
                <a:lnTo>
                  <a:pt x="1790163" y="0"/>
                </a:lnTo>
                <a:cubicBezTo>
                  <a:pt x="1850264" y="4293"/>
                  <a:pt x="1911129" y="2408"/>
                  <a:pt x="1970467" y="12879"/>
                </a:cubicBezTo>
                <a:cubicBezTo>
                  <a:pt x="1985710" y="15569"/>
                  <a:pt x="1995260" y="31715"/>
                  <a:pt x="2009104" y="38637"/>
                </a:cubicBezTo>
                <a:cubicBezTo>
                  <a:pt x="2080191" y="74181"/>
                  <a:pt x="2017222" y="20327"/>
                  <a:pt x="2112135" y="77274"/>
                </a:cubicBezTo>
                <a:cubicBezTo>
                  <a:pt x="2135706" y="91416"/>
                  <a:pt x="2154538" y="112296"/>
                  <a:pt x="2176529" y="128789"/>
                </a:cubicBezTo>
                <a:cubicBezTo>
                  <a:pt x="2188912" y="138076"/>
                  <a:pt x="2202287" y="145961"/>
                  <a:pt x="2215166" y="154547"/>
                </a:cubicBezTo>
                <a:cubicBezTo>
                  <a:pt x="2245101" y="274285"/>
                  <a:pt x="2234561" y="218379"/>
                  <a:pt x="2240923" y="437882"/>
                </a:cubicBezTo>
                <a:cubicBezTo>
                  <a:pt x="2247267" y="656773"/>
                  <a:pt x="2249509" y="875764"/>
                  <a:pt x="2253802" y="1094705"/>
                </a:cubicBezTo>
                <a:cubicBezTo>
                  <a:pt x="2249509" y="1253544"/>
                  <a:pt x="2252518" y="1412749"/>
                  <a:pt x="2240923" y="1571223"/>
                </a:cubicBezTo>
                <a:cubicBezTo>
                  <a:pt x="2239318" y="1593154"/>
                  <a:pt x="2164546" y="1699116"/>
                  <a:pt x="2163650" y="1700012"/>
                </a:cubicBezTo>
                <a:lnTo>
                  <a:pt x="2060619" y="1803043"/>
                </a:lnTo>
                <a:cubicBezTo>
                  <a:pt x="1998176" y="1927932"/>
                  <a:pt x="2084780" y="1772710"/>
                  <a:pt x="1970467" y="1906074"/>
                </a:cubicBezTo>
                <a:cubicBezTo>
                  <a:pt x="1961632" y="1916381"/>
                  <a:pt x="1963659" y="1932568"/>
                  <a:pt x="1957588" y="1944710"/>
                </a:cubicBezTo>
                <a:cubicBezTo>
                  <a:pt x="1950666" y="1958554"/>
                  <a:pt x="1938753" y="1969503"/>
                  <a:pt x="1931831" y="1983347"/>
                </a:cubicBezTo>
                <a:cubicBezTo>
                  <a:pt x="1925760" y="1995489"/>
                  <a:pt x="1925023" y="2009841"/>
                  <a:pt x="1918952" y="2021983"/>
                </a:cubicBezTo>
                <a:cubicBezTo>
                  <a:pt x="1908484" y="2042919"/>
                  <a:pt x="1864767" y="2097551"/>
                  <a:pt x="1854557" y="2112136"/>
                </a:cubicBezTo>
                <a:cubicBezTo>
                  <a:pt x="1836804" y="2137497"/>
                  <a:pt x="1820214" y="2163651"/>
                  <a:pt x="1803042" y="2189409"/>
                </a:cubicBezTo>
                <a:cubicBezTo>
                  <a:pt x="1794456" y="2202288"/>
                  <a:pt x="1785248" y="2214772"/>
                  <a:pt x="1777284" y="2228045"/>
                </a:cubicBezTo>
                <a:cubicBezTo>
                  <a:pt x="1764405" y="2249510"/>
                  <a:pt x="1752532" y="2271612"/>
                  <a:pt x="1738647" y="2292440"/>
                </a:cubicBezTo>
                <a:cubicBezTo>
                  <a:pt x="1726741" y="2310300"/>
                  <a:pt x="1712890" y="2326783"/>
                  <a:pt x="1700011" y="2343955"/>
                </a:cubicBezTo>
                <a:cubicBezTo>
                  <a:pt x="1653043" y="2484859"/>
                  <a:pt x="1727949" y="2271436"/>
                  <a:pt x="1661374" y="2421229"/>
                </a:cubicBezTo>
                <a:cubicBezTo>
                  <a:pt x="1650347" y="2446040"/>
                  <a:pt x="1654815" y="2479303"/>
                  <a:pt x="1635616" y="2498502"/>
                </a:cubicBezTo>
                <a:cubicBezTo>
                  <a:pt x="1522741" y="2611377"/>
                  <a:pt x="1660874" y="2468192"/>
                  <a:pt x="1571222" y="2575775"/>
                </a:cubicBezTo>
                <a:cubicBezTo>
                  <a:pt x="1559562" y="2589767"/>
                  <a:pt x="1544438" y="2600583"/>
                  <a:pt x="1532585" y="2614412"/>
                </a:cubicBezTo>
                <a:cubicBezTo>
                  <a:pt x="1518616" y="2630709"/>
                  <a:pt x="1506425" y="2648461"/>
                  <a:pt x="1493949" y="2665927"/>
                </a:cubicBezTo>
                <a:cubicBezTo>
                  <a:pt x="1484952" y="2678522"/>
                  <a:pt x="1480278" y="2694895"/>
                  <a:pt x="1468191" y="2704564"/>
                </a:cubicBezTo>
                <a:cubicBezTo>
                  <a:pt x="1457590" y="2713045"/>
                  <a:pt x="1442433" y="2713150"/>
                  <a:pt x="1429554" y="2717443"/>
                </a:cubicBezTo>
                <a:cubicBezTo>
                  <a:pt x="1356154" y="2790843"/>
                  <a:pt x="1430209" y="2730040"/>
                  <a:pt x="1339402" y="2768958"/>
                </a:cubicBezTo>
                <a:cubicBezTo>
                  <a:pt x="1239001" y="2811988"/>
                  <a:pt x="1366558" y="2775336"/>
                  <a:pt x="1262129" y="2833352"/>
                </a:cubicBezTo>
                <a:cubicBezTo>
                  <a:pt x="1238395" y="2846538"/>
                  <a:pt x="1210614" y="2850524"/>
                  <a:pt x="1184856" y="2859110"/>
                </a:cubicBezTo>
                <a:lnTo>
                  <a:pt x="1107583" y="2884868"/>
                </a:lnTo>
                <a:cubicBezTo>
                  <a:pt x="1094704" y="2889161"/>
                  <a:pt x="1082116" y="2894454"/>
                  <a:pt x="1068946" y="2897747"/>
                </a:cubicBezTo>
                <a:cubicBezTo>
                  <a:pt x="1004261" y="2913919"/>
                  <a:pt x="1034223" y="2905029"/>
                  <a:pt x="978794" y="2923505"/>
                </a:cubicBezTo>
                <a:lnTo>
                  <a:pt x="553791" y="2910626"/>
                </a:lnTo>
                <a:cubicBezTo>
                  <a:pt x="463599" y="2907286"/>
                  <a:pt x="372994" y="2908092"/>
                  <a:pt x="283335" y="2897747"/>
                </a:cubicBezTo>
                <a:cubicBezTo>
                  <a:pt x="225397" y="2891062"/>
                  <a:pt x="224231" y="2868195"/>
                  <a:pt x="180304" y="2846231"/>
                </a:cubicBezTo>
                <a:cubicBezTo>
                  <a:pt x="168162" y="2840160"/>
                  <a:pt x="153809" y="2839423"/>
                  <a:pt x="141667" y="2833352"/>
                </a:cubicBezTo>
                <a:cubicBezTo>
                  <a:pt x="105806" y="2815422"/>
                  <a:pt x="92877" y="2797441"/>
                  <a:pt x="64394" y="2768958"/>
                </a:cubicBezTo>
                <a:cubicBezTo>
                  <a:pt x="53241" y="2741075"/>
                  <a:pt x="34410" y="2697654"/>
                  <a:pt x="25757" y="2665927"/>
                </a:cubicBezTo>
                <a:cubicBezTo>
                  <a:pt x="16443" y="2631774"/>
                  <a:pt x="0" y="2562896"/>
                  <a:pt x="0" y="2562896"/>
                </a:cubicBezTo>
                <a:cubicBezTo>
                  <a:pt x="5739" y="2453853"/>
                  <a:pt x="2171" y="2347059"/>
                  <a:pt x="25757" y="2240924"/>
                </a:cubicBezTo>
                <a:cubicBezTo>
                  <a:pt x="30215" y="2220862"/>
                  <a:pt x="60385" y="2145911"/>
                  <a:pt x="64394" y="2137893"/>
                </a:cubicBezTo>
                <a:cubicBezTo>
                  <a:pt x="71316" y="2124049"/>
                  <a:pt x="81566" y="2112136"/>
                  <a:pt x="90152" y="2099257"/>
                </a:cubicBezTo>
                <a:cubicBezTo>
                  <a:pt x="119385" y="2011558"/>
                  <a:pt x="82589" y="2119425"/>
                  <a:pt x="128788" y="1996226"/>
                </a:cubicBezTo>
                <a:cubicBezTo>
                  <a:pt x="133555" y="1983515"/>
                  <a:pt x="136049" y="1969948"/>
                  <a:pt x="141667" y="1957589"/>
                </a:cubicBezTo>
                <a:cubicBezTo>
                  <a:pt x="157556" y="1922633"/>
                  <a:pt x="181041" y="1890985"/>
                  <a:pt x="193183" y="1854558"/>
                </a:cubicBezTo>
                <a:cubicBezTo>
                  <a:pt x="197476" y="1841679"/>
                  <a:pt x="199991" y="1828063"/>
                  <a:pt x="206062" y="1815921"/>
                </a:cubicBezTo>
                <a:cubicBezTo>
                  <a:pt x="212984" y="1802077"/>
                  <a:pt x="224140" y="1790724"/>
                  <a:pt x="231819" y="1777285"/>
                </a:cubicBezTo>
                <a:cubicBezTo>
                  <a:pt x="339029" y="1589665"/>
                  <a:pt x="198204" y="1831635"/>
                  <a:pt x="270456" y="1687133"/>
                </a:cubicBezTo>
                <a:cubicBezTo>
                  <a:pt x="277378" y="1673289"/>
                  <a:pt x="289728" y="1662550"/>
                  <a:pt x="296214" y="1648496"/>
                </a:cubicBezTo>
                <a:cubicBezTo>
                  <a:pt x="377500" y="1472374"/>
                  <a:pt x="325847" y="1573767"/>
                  <a:pt x="360608" y="1481071"/>
                </a:cubicBezTo>
                <a:cubicBezTo>
                  <a:pt x="368726" y="1459424"/>
                  <a:pt x="378248" y="1438323"/>
                  <a:pt x="386366" y="1416676"/>
                </a:cubicBezTo>
                <a:cubicBezTo>
                  <a:pt x="391133" y="1403965"/>
                  <a:pt x="393897" y="1390518"/>
                  <a:pt x="399245" y="1378040"/>
                </a:cubicBezTo>
                <a:cubicBezTo>
                  <a:pt x="406808" y="1360394"/>
                  <a:pt x="416416" y="1343696"/>
                  <a:pt x="425002" y="1326524"/>
                </a:cubicBezTo>
                <a:cubicBezTo>
                  <a:pt x="457831" y="1162381"/>
                  <a:pt x="414923" y="1391481"/>
                  <a:pt x="450760" y="1068947"/>
                </a:cubicBezTo>
                <a:cubicBezTo>
                  <a:pt x="452259" y="1055454"/>
                  <a:pt x="454040" y="1039909"/>
                  <a:pt x="463639" y="1030310"/>
                </a:cubicBezTo>
                <a:cubicBezTo>
                  <a:pt x="473238" y="1020711"/>
                  <a:pt x="502276" y="1017431"/>
                  <a:pt x="502276" y="1017431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7637172" y="4237149"/>
            <a:ext cx="824248" cy="1957589"/>
          </a:xfrm>
          <a:custGeom>
            <a:avLst/>
            <a:gdLst>
              <a:gd name="connsiteX0" fmla="*/ 244698 w 824248"/>
              <a:gd name="connsiteY0" fmla="*/ 412124 h 1957589"/>
              <a:gd name="connsiteX1" fmla="*/ 128789 w 824248"/>
              <a:gd name="connsiteY1" fmla="*/ 579550 h 1957589"/>
              <a:gd name="connsiteX2" fmla="*/ 77273 w 824248"/>
              <a:gd name="connsiteY2" fmla="*/ 643944 h 1957589"/>
              <a:gd name="connsiteX3" fmla="*/ 25758 w 824248"/>
              <a:gd name="connsiteY3" fmla="*/ 746975 h 1957589"/>
              <a:gd name="connsiteX4" fmla="*/ 0 w 824248"/>
              <a:gd name="connsiteY4" fmla="*/ 785612 h 1957589"/>
              <a:gd name="connsiteX5" fmla="*/ 12879 w 824248"/>
              <a:gd name="connsiteY5" fmla="*/ 1030310 h 1957589"/>
              <a:gd name="connsiteX6" fmla="*/ 64394 w 824248"/>
              <a:gd name="connsiteY6" fmla="*/ 1184857 h 1957589"/>
              <a:gd name="connsiteX7" fmla="*/ 103031 w 824248"/>
              <a:gd name="connsiteY7" fmla="*/ 1249251 h 1957589"/>
              <a:gd name="connsiteX8" fmla="*/ 115910 w 824248"/>
              <a:gd name="connsiteY8" fmla="*/ 1287888 h 1957589"/>
              <a:gd name="connsiteX9" fmla="*/ 154546 w 824248"/>
              <a:gd name="connsiteY9" fmla="*/ 1326524 h 1957589"/>
              <a:gd name="connsiteX10" fmla="*/ 218941 w 824248"/>
              <a:gd name="connsiteY10" fmla="*/ 1416676 h 1957589"/>
              <a:gd name="connsiteX11" fmla="*/ 244698 w 824248"/>
              <a:gd name="connsiteY11" fmla="*/ 1493950 h 1957589"/>
              <a:gd name="connsiteX12" fmla="*/ 257577 w 824248"/>
              <a:gd name="connsiteY12" fmla="*/ 1532586 h 1957589"/>
              <a:gd name="connsiteX13" fmla="*/ 270456 w 824248"/>
              <a:gd name="connsiteY13" fmla="*/ 1867437 h 1957589"/>
              <a:gd name="connsiteX14" fmla="*/ 309093 w 824248"/>
              <a:gd name="connsiteY14" fmla="*/ 1944710 h 1957589"/>
              <a:gd name="connsiteX15" fmla="*/ 347729 w 824248"/>
              <a:gd name="connsiteY15" fmla="*/ 1957589 h 1957589"/>
              <a:gd name="connsiteX16" fmla="*/ 412124 w 824248"/>
              <a:gd name="connsiteY16" fmla="*/ 1944710 h 1957589"/>
              <a:gd name="connsiteX17" fmla="*/ 476518 w 824248"/>
              <a:gd name="connsiteY17" fmla="*/ 1854558 h 1957589"/>
              <a:gd name="connsiteX18" fmla="*/ 515155 w 824248"/>
              <a:gd name="connsiteY18" fmla="*/ 1828800 h 1957589"/>
              <a:gd name="connsiteX19" fmla="*/ 528034 w 824248"/>
              <a:gd name="connsiteY19" fmla="*/ 1790164 h 1957589"/>
              <a:gd name="connsiteX20" fmla="*/ 566670 w 824248"/>
              <a:gd name="connsiteY20" fmla="*/ 1738648 h 1957589"/>
              <a:gd name="connsiteX21" fmla="*/ 592428 w 824248"/>
              <a:gd name="connsiteY21" fmla="*/ 1700012 h 1957589"/>
              <a:gd name="connsiteX22" fmla="*/ 605307 w 824248"/>
              <a:gd name="connsiteY22" fmla="*/ 1635617 h 1957589"/>
              <a:gd name="connsiteX23" fmla="*/ 631065 w 824248"/>
              <a:gd name="connsiteY23" fmla="*/ 1365161 h 1957589"/>
              <a:gd name="connsiteX24" fmla="*/ 656822 w 824248"/>
              <a:gd name="connsiteY24" fmla="*/ 1275009 h 1957589"/>
              <a:gd name="connsiteX25" fmla="*/ 682580 w 824248"/>
              <a:gd name="connsiteY25" fmla="*/ 1236372 h 1957589"/>
              <a:gd name="connsiteX26" fmla="*/ 708338 w 824248"/>
              <a:gd name="connsiteY26" fmla="*/ 1184857 h 1957589"/>
              <a:gd name="connsiteX27" fmla="*/ 721217 w 824248"/>
              <a:gd name="connsiteY27" fmla="*/ 1146220 h 1957589"/>
              <a:gd name="connsiteX28" fmla="*/ 759853 w 824248"/>
              <a:gd name="connsiteY28" fmla="*/ 1094705 h 1957589"/>
              <a:gd name="connsiteX29" fmla="*/ 785611 w 824248"/>
              <a:gd name="connsiteY29" fmla="*/ 1017431 h 1957589"/>
              <a:gd name="connsiteX30" fmla="*/ 798490 w 824248"/>
              <a:gd name="connsiteY30" fmla="*/ 978795 h 1957589"/>
              <a:gd name="connsiteX31" fmla="*/ 824248 w 824248"/>
              <a:gd name="connsiteY31" fmla="*/ 850006 h 1957589"/>
              <a:gd name="connsiteX32" fmla="*/ 811369 w 824248"/>
              <a:gd name="connsiteY32" fmla="*/ 412124 h 1957589"/>
              <a:gd name="connsiteX33" fmla="*/ 772732 w 824248"/>
              <a:gd name="connsiteY33" fmla="*/ 334851 h 1957589"/>
              <a:gd name="connsiteX34" fmla="*/ 746974 w 824248"/>
              <a:gd name="connsiteY34" fmla="*/ 283336 h 1957589"/>
              <a:gd name="connsiteX35" fmla="*/ 734096 w 824248"/>
              <a:gd name="connsiteY35" fmla="*/ 244699 h 1957589"/>
              <a:gd name="connsiteX36" fmla="*/ 708338 w 824248"/>
              <a:gd name="connsiteY36" fmla="*/ 206062 h 1957589"/>
              <a:gd name="connsiteX37" fmla="*/ 669701 w 824248"/>
              <a:gd name="connsiteY37" fmla="*/ 115910 h 1957589"/>
              <a:gd name="connsiteX38" fmla="*/ 618186 w 824248"/>
              <a:gd name="connsiteY38" fmla="*/ 38637 h 1957589"/>
              <a:gd name="connsiteX39" fmla="*/ 592428 w 824248"/>
              <a:gd name="connsiteY39" fmla="*/ 0 h 1957589"/>
              <a:gd name="connsiteX40" fmla="*/ 283335 w 824248"/>
              <a:gd name="connsiteY40" fmla="*/ 25758 h 1957589"/>
              <a:gd name="connsiteX41" fmla="*/ 244698 w 824248"/>
              <a:gd name="connsiteY41" fmla="*/ 38637 h 1957589"/>
              <a:gd name="connsiteX42" fmla="*/ 231820 w 824248"/>
              <a:gd name="connsiteY42" fmla="*/ 77274 h 1957589"/>
              <a:gd name="connsiteX43" fmla="*/ 206062 w 824248"/>
              <a:gd name="connsiteY43" fmla="*/ 115910 h 1957589"/>
              <a:gd name="connsiteX44" fmla="*/ 167425 w 824248"/>
              <a:gd name="connsiteY44" fmla="*/ 206062 h 1957589"/>
              <a:gd name="connsiteX45" fmla="*/ 180304 w 824248"/>
              <a:gd name="connsiteY45" fmla="*/ 334851 h 1957589"/>
              <a:gd name="connsiteX46" fmla="*/ 206062 w 824248"/>
              <a:gd name="connsiteY46" fmla="*/ 502276 h 195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24248" h="1957589">
                <a:moveTo>
                  <a:pt x="244698" y="412124"/>
                </a:moveTo>
                <a:cubicBezTo>
                  <a:pt x="155213" y="471782"/>
                  <a:pt x="234647" y="410178"/>
                  <a:pt x="128789" y="579550"/>
                </a:cubicBezTo>
                <a:cubicBezTo>
                  <a:pt x="114220" y="602860"/>
                  <a:pt x="91680" y="620533"/>
                  <a:pt x="77273" y="643944"/>
                </a:cubicBezTo>
                <a:cubicBezTo>
                  <a:pt x="57149" y="676645"/>
                  <a:pt x="47057" y="715027"/>
                  <a:pt x="25758" y="746975"/>
                </a:cubicBezTo>
                <a:lnTo>
                  <a:pt x="0" y="785612"/>
                </a:lnTo>
                <a:cubicBezTo>
                  <a:pt x="4293" y="867178"/>
                  <a:pt x="3517" y="949169"/>
                  <a:pt x="12879" y="1030310"/>
                </a:cubicBezTo>
                <a:cubicBezTo>
                  <a:pt x="16315" y="1060091"/>
                  <a:pt x="48238" y="1152545"/>
                  <a:pt x="64394" y="1184857"/>
                </a:cubicBezTo>
                <a:cubicBezTo>
                  <a:pt x="75589" y="1207246"/>
                  <a:pt x="91836" y="1226862"/>
                  <a:pt x="103031" y="1249251"/>
                </a:cubicBezTo>
                <a:cubicBezTo>
                  <a:pt x="109102" y="1261393"/>
                  <a:pt x="108380" y="1276592"/>
                  <a:pt x="115910" y="1287888"/>
                </a:cubicBezTo>
                <a:cubicBezTo>
                  <a:pt x="126013" y="1303042"/>
                  <a:pt x="143960" y="1311703"/>
                  <a:pt x="154546" y="1326524"/>
                </a:cubicBezTo>
                <a:cubicBezTo>
                  <a:pt x="239300" y="1445180"/>
                  <a:pt x="118488" y="1316226"/>
                  <a:pt x="218941" y="1416676"/>
                </a:cubicBezTo>
                <a:lnTo>
                  <a:pt x="244698" y="1493950"/>
                </a:lnTo>
                <a:lnTo>
                  <a:pt x="257577" y="1532586"/>
                </a:lnTo>
                <a:cubicBezTo>
                  <a:pt x="261870" y="1644203"/>
                  <a:pt x="262771" y="1756002"/>
                  <a:pt x="270456" y="1867437"/>
                </a:cubicBezTo>
                <a:cubicBezTo>
                  <a:pt x="271818" y="1887193"/>
                  <a:pt x="294516" y="1933048"/>
                  <a:pt x="309093" y="1944710"/>
                </a:cubicBezTo>
                <a:cubicBezTo>
                  <a:pt x="319694" y="1953190"/>
                  <a:pt x="334850" y="1953296"/>
                  <a:pt x="347729" y="1957589"/>
                </a:cubicBezTo>
                <a:cubicBezTo>
                  <a:pt x="369194" y="1953296"/>
                  <a:pt x="393561" y="1956312"/>
                  <a:pt x="412124" y="1944710"/>
                </a:cubicBezTo>
                <a:cubicBezTo>
                  <a:pt x="439164" y="1927810"/>
                  <a:pt x="453913" y="1877163"/>
                  <a:pt x="476518" y="1854558"/>
                </a:cubicBezTo>
                <a:cubicBezTo>
                  <a:pt x="487463" y="1843613"/>
                  <a:pt x="502276" y="1837386"/>
                  <a:pt x="515155" y="1828800"/>
                </a:cubicBezTo>
                <a:cubicBezTo>
                  <a:pt x="519448" y="1815921"/>
                  <a:pt x="521299" y="1801951"/>
                  <a:pt x="528034" y="1790164"/>
                </a:cubicBezTo>
                <a:cubicBezTo>
                  <a:pt x="538683" y="1771527"/>
                  <a:pt x="554194" y="1756115"/>
                  <a:pt x="566670" y="1738648"/>
                </a:cubicBezTo>
                <a:cubicBezTo>
                  <a:pt x="575667" y="1726053"/>
                  <a:pt x="583842" y="1712891"/>
                  <a:pt x="592428" y="1700012"/>
                </a:cubicBezTo>
                <a:cubicBezTo>
                  <a:pt x="596721" y="1678547"/>
                  <a:pt x="602890" y="1657373"/>
                  <a:pt x="605307" y="1635617"/>
                </a:cubicBezTo>
                <a:cubicBezTo>
                  <a:pt x="620184" y="1501726"/>
                  <a:pt x="611649" y="1481658"/>
                  <a:pt x="631065" y="1365161"/>
                </a:cubicBezTo>
                <a:cubicBezTo>
                  <a:pt x="633129" y="1352777"/>
                  <a:pt x="649164" y="1290324"/>
                  <a:pt x="656822" y="1275009"/>
                </a:cubicBezTo>
                <a:cubicBezTo>
                  <a:pt x="663744" y="1261165"/>
                  <a:pt x="674900" y="1249811"/>
                  <a:pt x="682580" y="1236372"/>
                </a:cubicBezTo>
                <a:cubicBezTo>
                  <a:pt x="692105" y="1219703"/>
                  <a:pt x="700775" y="1202503"/>
                  <a:pt x="708338" y="1184857"/>
                </a:cubicBezTo>
                <a:cubicBezTo>
                  <a:pt x="713686" y="1172379"/>
                  <a:pt x="714482" y="1158007"/>
                  <a:pt x="721217" y="1146220"/>
                </a:cubicBezTo>
                <a:cubicBezTo>
                  <a:pt x="731866" y="1127584"/>
                  <a:pt x="746974" y="1111877"/>
                  <a:pt x="759853" y="1094705"/>
                </a:cubicBezTo>
                <a:lnTo>
                  <a:pt x="785611" y="1017431"/>
                </a:lnTo>
                <a:cubicBezTo>
                  <a:pt x="789904" y="1004552"/>
                  <a:pt x="795828" y="992107"/>
                  <a:pt x="798490" y="978795"/>
                </a:cubicBezTo>
                <a:lnTo>
                  <a:pt x="824248" y="850006"/>
                </a:lnTo>
                <a:cubicBezTo>
                  <a:pt x="819955" y="704045"/>
                  <a:pt x="819251" y="557935"/>
                  <a:pt x="811369" y="412124"/>
                </a:cubicBezTo>
                <a:cubicBezTo>
                  <a:pt x="809607" y="379526"/>
                  <a:pt x="787764" y="361156"/>
                  <a:pt x="772732" y="334851"/>
                </a:cubicBezTo>
                <a:cubicBezTo>
                  <a:pt x="763207" y="318182"/>
                  <a:pt x="754537" y="300982"/>
                  <a:pt x="746974" y="283336"/>
                </a:cubicBezTo>
                <a:cubicBezTo>
                  <a:pt x="741626" y="270858"/>
                  <a:pt x="740167" y="256841"/>
                  <a:pt x="734096" y="244699"/>
                </a:cubicBezTo>
                <a:cubicBezTo>
                  <a:pt x="727174" y="230854"/>
                  <a:pt x="715260" y="219906"/>
                  <a:pt x="708338" y="206062"/>
                </a:cubicBezTo>
                <a:cubicBezTo>
                  <a:pt x="655041" y="99470"/>
                  <a:pt x="750104" y="249916"/>
                  <a:pt x="669701" y="115910"/>
                </a:cubicBezTo>
                <a:cubicBezTo>
                  <a:pt x="653774" y="89365"/>
                  <a:pt x="635358" y="64395"/>
                  <a:pt x="618186" y="38637"/>
                </a:cubicBezTo>
                <a:lnTo>
                  <a:pt x="592428" y="0"/>
                </a:lnTo>
                <a:cubicBezTo>
                  <a:pt x="489397" y="8586"/>
                  <a:pt x="386091" y="14341"/>
                  <a:pt x="283335" y="25758"/>
                </a:cubicBezTo>
                <a:cubicBezTo>
                  <a:pt x="269842" y="27257"/>
                  <a:pt x="254297" y="29037"/>
                  <a:pt x="244698" y="38637"/>
                </a:cubicBezTo>
                <a:cubicBezTo>
                  <a:pt x="235099" y="48236"/>
                  <a:pt x="237891" y="65132"/>
                  <a:pt x="231820" y="77274"/>
                </a:cubicBezTo>
                <a:cubicBezTo>
                  <a:pt x="224898" y="91118"/>
                  <a:pt x="213741" y="102471"/>
                  <a:pt x="206062" y="115910"/>
                </a:cubicBezTo>
                <a:cubicBezTo>
                  <a:pt x="180600" y="160469"/>
                  <a:pt x="181874" y="162717"/>
                  <a:pt x="167425" y="206062"/>
                </a:cubicBezTo>
                <a:cubicBezTo>
                  <a:pt x="171718" y="248992"/>
                  <a:pt x="172353" y="292446"/>
                  <a:pt x="180304" y="334851"/>
                </a:cubicBezTo>
                <a:cubicBezTo>
                  <a:pt x="215565" y="522908"/>
                  <a:pt x="206062" y="293911"/>
                  <a:pt x="206062" y="502276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29289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22145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378619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00496" y="314324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4857760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4071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58148" y="46434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Домашнее задание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12"/>
            <a:ext cx="8229600" cy="45656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48-49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Ответить на вопросы §48 и 49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" name="Рисунок 3" descr="08CAC4~11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14313"/>
            <a:ext cx="1214438" cy="117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8399D~11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29125"/>
            <a:ext cx="127635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0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5389 C 0.0033 0.03724 0.0059 0.02822 0.01424 0.02128 C 0.02743 0.02521 0.03004 0.03215 0.04202 0.03724 C 0.05087 0.05273 0.06129 0.05874 0.06997 0.07378 C 0.10104 0.07239 0.13195 0.07378 0.16302 0.06985 C 0.16441 0.06985 0.16493 0.06337 0.16615 0.06175 C 0.16875 0.05921 0.17136 0.05921 0.17379 0.05782 C 0.17847 0.06036 0.18316 0.06175 0.18785 0.06591 C 0.19323 0.07031 0.19722 0.0865 0.20174 0.09436 C 0.21476 0.0895 0.21181 0.0865 0.22205 0.07794 C 0.23316 0.05828 0.24323 0.04024 0.25608 0.02914 C 0.27899 0.03377 0.2724 0.02914 0.28559 0.05389 C 0.28646 0.05782 0.28698 0.06337 0.28854 0.06591 C 0.29149 0.07031 0.29792 0.07378 0.29792 0.07447 C 0.3125 0.07146 0.32709 0.07077 0.34132 0.06591 C 0.3474 0.06383 0.35018 0.04232 0.35538 0.0333 C 0.3599 0.02521 0.36476 0.02128 0.36927 0.01318 C 0.36927 0.01365 0.38993 0.00856 0.39393 0.02521 C 0.39774 0.03978 0.39774 0.06684 0.40347 0.08187 C 0.40469 0.08488 0.41389 0.08997 0.41441 0.09043 C 0.42205 0.08742 0.42986 0.0865 0.4375 0.08187 C 0.44323 0.0784 0.44497 0.05134 0.45 0.04117 C 0.4559 0.02868 0.46476 0.02429 0.4717 0.01712 C 0.48004 0.01874 0.48854 0.01665 0.4967 0.02128 C 0.49827 0.0222 0.49809 0.0303 0.49965 0.0333 C 0.50104 0.03562 0.50278 0.03516 0.50434 0.03724 C 0.50868 0.04325 0.51233 0.05435 0.51667 0.06175 C 0.52431 0.06036 0.53212 0.06129 0.54011 0.05782 C 0.54479 0.05574 0.55156 0.03215 0.55538 0.02521 C 0.55781 0.00509 0.56372 -0.01642 0.56945 -0.03191 C 0.57847 -0.02891 0.58316 -0.02659 0.59115 -0.01942 C 0.5941 -0.01156 0.59809 -0.00485 0.60052 0.00463 C 0.6033 0.01665 0.60434 0.02775 0.60834 0.03724 C 0.6092 0.04533 0.60868 0.05736 0.61129 0.06175 C 0.61441 0.0673 0.62066 0.07794 0.62066 0.0784 C 0.62691 0.07632 0.63334 0.0784 0.63924 0.07378 C 0.64167 0.07193 0.64288 0.05435 0.64393 0.04972 C 0.6467 0.03562 0.65209 0.02822 0.65625 0.01712 C 0.67413 0.02059 0.67639 0.02267 0.69045 0.03724 C 0.69514 0.07447 0.68629 0.01018 0.70295 0.07794 C 0.70382 0.08187 0.70452 0.08742 0.70608 0.09043 C 0.70816 0.09505 0.71702 0.10407 0.71997 0.10639 C 0.7375 0.09737 0.71962 0.10893 0.73247 0.09436 C 0.73524 0.09089 0.74149 0.0865 0.74149 0.08696 C 0.7467 0.07285 0.75469 0.05574 0.76181 0.04972 C 0.77292 0.01874 0.7559 0.06337 0.76945 0.03724 C 0.78386 0.00972 0.77153 0.0222 0.78195 0.01318 C 0.80226 0.01712 0.80747 0.01318 0.82066 0.04972 C 0.82136 0.05389 0.82101 0.05921 0.82205 0.06175 C 0.82518 0.0673 0.84097 0.08141 0.84566 0.08187 C 0.86563 0.08349 0.88577 0.08488 0.90608 0.0865 C 0.91441 0.09089 0.92222 0.09552 0.9309 0.09852 C 0.94306 0.10893 0.94132 0.10962 0.96354 0.09852 C 0.96563 0.09737 0.96649 0.0895 0.96823 0.0865 C 0.96945 0.08395 0.97118 0.08395 0.97274 0.08187 C 0.98455 0.06591 0.96945 0.08095 0.98351 0.06985 C 0.98646 0.0673 0.99306 0.06175 0.99306 0.06244 C 1.01441 0.06638 1.00538 0.06591 1.02084 0.06591 " pathEditMode="relative" rAng="0" ptsTypes="fffffffffffffffffffffffffffffffffffffffffffffffffffffffffA">
                                      <p:cBhvr>
                                        <p:cTn id="4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" y="-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Расскажите о составе отраслей первичного сектора.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Какие типы и виды природных ресурсов вы знаете?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Какого рода проблемы существуют в России в первичном секторе</a:t>
            </a:r>
            <a:br>
              <a:rPr lang="ru-RU" dirty="0"/>
            </a:br>
            <a:r>
              <a:rPr lang="ru-RU" dirty="0"/>
              <a:t>экономики? Какие из них присущи всем странам, а какие характерны только</a:t>
            </a:r>
            <a:br>
              <a:rPr lang="ru-RU" dirty="0"/>
            </a:br>
            <a:r>
              <a:rPr lang="ru-RU" dirty="0"/>
              <a:t>для России?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Природно-ресурсный потенциал России, его оценка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Проблемы и перспективы использования природных ресурсов.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Основные ресурсные базы.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Обеспеченность </a:t>
            </a:r>
            <a:r>
              <a:rPr lang="ru-RU" dirty="0"/>
              <a:t>России природными ресурсами.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Дисбаланс </a:t>
            </a:r>
            <a:r>
              <a:rPr lang="ru-RU" dirty="0"/>
              <a:t>в обеспеченности основными видами ресурсов и их потреблении.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Основные </a:t>
            </a:r>
            <a:r>
              <a:rPr lang="ru-RU" dirty="0"/>
              <a:t>проблемы развития </a:t>
            </a:r>
            <a:r>
              <a:rPr lang="ru-RU" dirty="0" err="1" smtClean="0"/>
              <a:t>природо-эксплуатирующих</a:t>
            </a:r>
            <a:r>
              <a:rPr lang="ru-RU" dirty="0" smtClean="0"/>
              <a:t> </a:t>
            </a:r>
            <a:r>
              <a:rPr lang="ru-RU" dirty="0"/>
              <a:t>отраслей в России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/>
              <a:t>Схема природного комплекса</a:t>
            </a:r>
          </a:p>
        </p:txBody>
      </p:sp>
      <p:sp>
        <p:nvSpPr>
          <p:cNvPr id="565278" name="Oval 30"/>
          <p:cNvSpPr>
            <a:spLocks noChangeArrowheads="1"/>
          </p:cNvSpPr>
          <p:nvPr/>
        </p:nvSpPr>
        <p:spPr bwMode="auto">
          <a:xfrm>
            <a:off x="6072198" y="2786058"/>
            <a:ext cx="2162204" cy="210029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79" name="Oval 31"/>
          <p:cNvSpPr>
            <a:spLocks noChangeArrowheads="1"/>
          </p:cNvSpPr>
          <p:nvPr/>
        </p:nvSpPr>
        <p:spPr bwMode="auto">
          <a:xfrm>
            <a:off x="4714876" y="4757702"/>
            <a:ext cx="2162204" cy="210029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1" name="Oval 33"/>
          <p:cNvSpPr>
            <a:spLocks noChangeArrowheads="1"/>
          </p:cNvSpPr>
          <p:nvPr/>
        </p:nvSpPr>
        <p:spPr bwMode="auto">
          <a:xfrm>
            <a:off x="2071670" y="4757702"/>
            <a:ext cx="2162204" cy="210029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2" name="Oval 34"/>
          <p:cNvSpPr>
            <a:spLocks noChangeArrowheads="1"/>
          </p:cNvSpPr>
          <p:nvPr/>
        </p:nvSpPr>
        <p:spPr bwMode="auto">
          <a:xfrm>
            <a:off x="500034" y="2857496"/>
            <a:ext cx="2162204" cy="210029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3" name="Oval 35"/>
          <p:cNvSpPr>
            <a:spLocks noChangeArrowheads="1"/>
          </p:cNvSpPr>
          <p:nvPr/>
        </p:nvSpPr>
        <p:spPr bwMode="auto">
          <a:xfrm>
            <a:off x="1714480" y="642918"/>
            <a:ext cx="2162204" cy="210029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4" name="Text Box 36"/>
          <p:cNvSpPr txBox="1">
            <a:spLocks noChangeArrowheads="1"/>
          </p:cNvSpPr>
          <p:nvPr/>
        </p:nvSpPr>
        <p:spPr bwMode="auto">
          <a:xfrm>
            <a:off x="7286644" y="1928802"/>
            <a:ext cx="1148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/>
              <a:t>Климат</a:t>
            </a:r>
            <a:endParaRPr lang="ru-RU" sz="2400" dirty="0"/>
          </a:p>
        </p:txBody>
      </p:sp>
      <p:sp>
        <p:nvSpPr>
          <p:cNvPr id="565285" name="Text Box 37"/>
          <p:cNvSpPr txBox="1">
            <a:spLocks noChangeArrowheads="1"/>
          </p:cNvSpPr>
          <p:nvPr/>
        </p:nvSpPr>
        <p:spPr bwMode="auto">
          <a:xfrm>
            <a:off x="8215338" y="4357694"/>
            <a:ext cx="881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оды</a:t>
            </a:r>
            <a:endParaRPr lang="ru-RU" sz="2400" dirty="0"/>
          </a:p>
        </p:txBody>
      </p:sp>
      <p:sp>
        <p:nvSpPr>
          <p:cNvPr id="565286" name="Text Box 38"/>
          <p:cNvSpPr txBox="1">
            <a:spLocks noChangeArrowheads="1"/>
          </p:cNvSpPr>
          <p:nvPr/>
        </p:nvSpPr>
        <p:spPr bwMode="auto">
          <a:xfrm>
            <a:off x="6975475" y="5715016"/>
            <a:ext cx="2166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Животный мир</a:t>
            </a:r>
          </a:p>
        </p:txBody>
      </p:sp>
      <p:sp>
        <p:nvSpPr>
          <p:cNvPr id="565288" name="Text Box 40"/>
          <p:cNvSpPr txBox="1">
            <a:spLocks noChangeArrowheads="1"/>
          </p:cNvSpPr>
          <p:nvPr/>
        </p:nvSpPr>
        <p:spPr bwMode="auto">
          <a:xfrm>
            <a:off x="1524000" y="54102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65289" name="Text Box 41"/>
          <p:cNvSpPr txBox="1">
            <a:spLocks noChangeArrowheads="1"/>
          </p:cNvSpPr>
          <p:nvPr/>
        </p:nvSpPr>
        <p:spPr bwMode="auto">
          <a:xfrm>
            <a:off x="1142976" y="6215082"/>
            <a:ext cx="1034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/>
              <a:t>Почвы</a:t>
            </a:r>
            <a:endParaRPr lang="ru-RU" sz="2400" dirty="0"/>
          </a:p>
        </p:txBody>
      </p:sp>
      <p:sp>
        <p:nvSpPr>
          <p:cNvPr id="565290" name="Text Box 42"/>
          <p:cNvSpPr txBox="1">
            <a:spLocks noChangeArrowheads="1"/>
          </p:cNvSpPr>
          <p:nvPr/>
        </p:nvSpPr>
        <p:spPr bwMode="auto">
          <a:xfrm>
            <a:off x="0" y="4857760"/>
            <a:ext cx="2225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Растительный</a:t>
            </a:r>
          </a:p>
          <a:p>
            <a:r>
              <a:rPr lang="ru-RU" sz="2400" dirty="0"/>
              <a:t>мир</a:t>
            </a:r>
          </a:p>
        </p:txBody>
      </p:sp>
      <p:sp>
        <p:nvSpPr>
          <p:cNvPr id="565291" name="Text Box 43"/>
          <p:cNvSpPr txBox="1">
            <a:spLocks noChangeArrowheads="1"/>
          </p:cNvSpPr>
          <p:nvPr/>
        </p:nvSpPr>
        <p:spPr bwMode="auto">
          <a:xfrm>
            <a:off x="142845" y="1142984"/>
            <a:ext cx="15716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/>
              <a:t>Рельеф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и горные</a:t>
            </a:r>
          </a:p>
          <a:p>
            <a:r>
              <a:rPr lang="ru-RU" sz="2400" dirty="0"/>
              <a:t>породы</a:t>
            </a:r>
          </a:p>
        </p:txBody>
      </p:sp>
      <p:sp>
        <p:nvSpPr>
          <p:cNvPr id="565297" name="Line 49"/>
          <p:cNvSpPr>
            <a:spLocks noChangeShapeType="1"/>
          </p:cNvSpPr>
          <p:nvPr/>
        </p:nvSpPr>
        <p:spPr bwMode="auto">
          <a:xfrm flipV="1">
            <a:off x="2143108" y="2643182"/>
            <a:ext cx="214314" cy="35719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298" name="Line 50"/>
          <p:cNvSpPr>
            <a:spLocks noChangeShapeType="1"/>
          </p:cNvSpPr>
          <p:nvPr/>
        </p:nvSpPr>
        <p:spPr bwMode="auto">
          <a:xfrm>
            <a:off x="2571735" y="4357695"/>
            <a:ext cx="357191" cy="42862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299" name="Line 51"/>
          <p:cNvSpPr>
            <a:spLocks noChangeShapeType="1"/>
          </p:cNvSpPr>
          <p:nvPr/>
        </p:nvSpPr>
        <p:spPr bwMode="auto">
          <a:xfrm>
            <a:off x="4071935" y="5214950"/>
            <a:ext cx="857256" cy="714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0" name="Line 52"/>
          <p:cNvSpPr>
            <a:spLocks noChangeShapeType="1"/>
          </p:cNvSpPr>
          <p:nvPr/>
        </p:nvSpPr>
        <p:spPr bwMode="auto">
          <a:xfrm flipV="1">
            <a:off x="5391135" y="3749905"/>
            <a:ext cx="617773" cy="11309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1" name="Line 53"/>
          <p:cNvSpPr>
            <a:spLocks noChangeShapeType="1"/>
          </p:cNvSpPr>
          <p:nvPr/>
        </p:nvSpPr>
        <p:spPr bwMode="auto">
          <a:xfrm flipH="1" flipV="1">
            <a:off x="6000758" y="2714620"/>
            <a:ext cx="285753" cy="50006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2" name="Line 54"/>
          <p:cNvSpPr>
            <a:spLocks noChangeShapeType="1"/>
          </p:cNvSpPr>
          <p:nvPr/>
        </p:nvSpPr>
        <p:spPr bwMode="auto">
          <a:xfrm>
            <a:off x="3857620" y="1428736"/>
            <a:ext cx="1235545" cy="6222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3" name="Line 55"/>
          <p:cNvSpPr>
            <a:spLocks noChangeShapeType="1"/>
          </p:cNvSpPr>
          <p:nvPr/>
        </p:nvSpPr>
        <p:spPr bwMode="auto">
          <a:xfrm flipV="1">
            <a:off x="2643175" y="3643314"/>
            <a:ext cx="3357586" cy="14287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4" name="Line 56"/>
          <p:cNvSpPr>
            <a:spLocks noChangeShapeType="1"/>
          </p:cNvSpPr>
          <p:nvPr/>
        </p:nvSpPr>
        <p:spPr bwMode="auto">
          <a:xfrm flipV="1">
            <a:off x="2571737" y="2428866"/>
            <a:ext cx="2857520" cy="135732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5" name="Line 57"/>
          <p:cNvSpPr>
            <a:spLocks noChangeShapeType="1"/>
          </p:cNvSpPr>
          <p:nvPr/>
        </p:nvSpPr>
        <p:spPr bwMode="auto">
          <a:xfrm>
            <a:off x="2643174" y="3857629"/>
            <a:ext cx="2500330" cy="107157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6" name="Line 58"/>
          <p:cNvSpPr>
            <a:spLocks noChangeShapeType="1"/>
          </p:cNvSpPr>
          <p:nvPr/>
        </p:nvSpPr>
        <p:spPr bwMode="auto">
          <a:xfrm flipV="1">
            <a:off x="3571867" y="3714752"/>
            <a:ext cx="2500331" cy="114300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7" name="Line 59"/>
          <p:cNvSpPr>
            <a:spLocks noChangeShapeType="1"/>
          </p:cNvSpPr>
          <p:nvPr/>
        </p:nvSpPr>
        <p:spPr bwMode="auto">
          <a:xfrm flipV="1">
            <a:off x="3571867" y="2500306"/>
            <a:ext cx="1857389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0" name="Line 62"/>
          <p:cNvSpPr>
            <a:spLocks noChangeShapeType="1"/>
          </p:cNvSpPr>
          <p:nvPr/>
        </p:nvSpPr>
        <p:spPr bwMode="auto">
          <a:xfrm flipH="1" flipV="1">
            <a:off x="3500430" y="2500306"/>
            <a:ext cx="71438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1" name="Line 63"/>
          <p:cNvSpPr>
            <a:spLocks noChangeShapeType="1"/>
          </p:cNvSpPr>
          <p:nvPr/>
        </p:nvSpPr>
        <p:spPr bwMode="auto">
          <a:xfrm flipV="1">
            <a:off x="5286380" y="2571744"/>
            <a:ext cx="142876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2" name="Line 64"/>
          <p:cNvSpPr>
            <a:spLocks noChangeShapeType="1"/>
          </p:cNvSpPr>
          <p:nvPr/>
        </p:nvSpPr>
        <p:spPr bwMode="auto">
          <a:xfrm flipH="1" flipV="1">
            <a:off x="3571867" y="2428868"/>
            <a:ext cx="1714512" cy="25003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3" name="Line 65"/>
          <p:cNvSpPr>
            <a:spLocks noChangeShapeType="1"/>
          </p:cNvSpPr>
          <p:nvPr/>
        </p:nvSpPr>
        <p:spPr bwMode="auto">
          <a:xfrm flipH="1" flipV="1">
            <a:off x="3643304" y="2357428"/>
            <a:ext cx="2428893" cy="128588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pic>
        <p:nvPicPr>
          <p:cNvPr id="31" name="Рисунок 30" descr="j043258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4" y="571480"/>
            <a:ext cx="2071702" cy="207170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6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6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6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6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6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6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6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6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6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6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78" grpId="0" animBg="1"/>
      <p:bldP spid="565279" grpId="0" animBg="1"/>
      <p:bldP spid="565281" grpId="0" animBg="1"/>
      <p:bldP spid="565282" grpId="0" animBg="1"/>
      <p:bldP spid="565283" grpId="0" animBg="1"/>
      <p:bldP spid="565284" grpId="0"/>
      <p:bldP spid="565285" grpId="0"/>
      <p:bldP spid="565286" grpId="0"/>
      <p:bldP spid="565289" grpId="0"/>
      <p:bldP spid="565290" grpId="0"/>
      <p:bldP spid="565291" grpId="0"/>
      <p:bldP spid="565297" grpId="0" animBg="1"/>
      <p:bldP spid="565298" grpId="0" animBg="1"/>
      <p:bldP spid="565299" grpId="0" animBg="1"/>
      <p:bldP spid="565300" grpId="0" animBg="1"/>
      <p:bldP spid="565301" grpId="0" animBg="1"/>
      <p:bldP spid="565302" grpId="0" animBg="1"/>
      <p:bldP spid="565303" grpId="0" animBg="1"/>
      <p:bldP spid="565304" grpId="0" animBg="1"/>
      <p:bldP spid="565305" grpId="0" animBg="1"/>
      <p:bldP spid="565306" grpId="0" animBg="1"/>
      <p:bldP spid="565307" grpId="0" animBg="1"/>
      <p:bldP spid="565310" grpId="0" animBg="1"/>
      <p:bldP spid="565311" grpId="0" animBg="1"/>
      <p:bldP spid="565312" grpId="0" animBg="1"/>
      <p:bldP spid="5653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иродно-ресурсный-потенци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Овал 6"/>
          <p:cNvSpPr/>
          <p:nvPr/>
        </p:nvSpPr>
        <p:spPr>
          <a:xfrm>
            <a:off x="0" y="3571876"/>
            <a:ext cx="1357322" cy="13573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00298" y="1857364"/>
            <a:ext cx="1357322" cy="13573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643834" y="5500678"/>
            <a:ext cx="1357322" cy="13573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5720" y="5500678"/>
            <a:ext cx="1357322" cy="13573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6248" y="2357430"/>
            <a:ext cx="1357322" cy="13573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86248" y="928670"/>
            <a:ext cx="1285884" cy="12144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714612" y="3786190"/>
            <a:ext cx="1357322" cy="13573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00958" y="642918"/>
            <a:ext cx="1357322" cy="13573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86678" y="2857496"/>
            <a:ext cx="1357322" cy="13573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29190" y="5643578"/>
            <a:ext cx="1357322" cy="13573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142852"/>
            <a:ext cx="5544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Какими ресурсами богата Россия?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1.Что </a:t>
            </a:r>
            <a:r>
              <a:rPr lang="ru-RU" sz="2400" dirty="0"/>
              <a:t>означает словосочетание «</a:t>
            </a:r>
            <a:r>
              <a:rPr lang="ru-RU" sz="2400" dirty="0" smtClean="0"/>
              <a:t>природно-ресурсный потенциал</a:t>
            </a:r>
            <a:r>
              <a:rPr lang="ru-RU" sz="2400" dirty="0"/>
              <a:t>»?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85794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Возможность страны обеспечить себя </a:t>
            </a:r>
            <a:r>
              <a:rPr lang="ru-RU" sz="2400" i="1" dirty="0" smtClean="0"/>
              <a:t>необходимыми ресурсами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115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2. Может </a:t>
            </a:r>
            <a:r>
              <a:rPr lang="ru-RU" sz="2400" dirty="0"/>
              <a:t>ли человек при всей катастрофичности экологических и </a:t>
            </a:r>
            <a:r>
              <a:rPr lang="ru-RU" sz="2400" dirty="0" smtClean="0"/>
              <a:t>экономических </a:t>
            </a:r>
            <a:r>
              <a:rPr lang="ru-RU" sz="2400" dirty="0"/>
              <a:t>проблем отказаться от использования природных ресурсов</a:t>
            </a:r>
            <a:r>
              <a:rPr lang="ru-RU" sz="2400" dirty="0" smtClean="0"/>
              <a:t>?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428868"/>
            <a:ext cx="228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Нет, не может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928934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3. Что </a:t>
            </a:r>
            <a:r>
              <a:rPr lang="ru-RU" sz="2400" dirty="0"/>
              <a:t>такое природные ресурсы?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466413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Компоненты природы, </a:t>
            </a:r>
            <a:r>
              <a:rPr lang="ru-RU" sz="2400" i="1" dirty="0" smtClean="0"/>
              <a:t>используемые </a:t>
            </a:r>
            <a:r>
              <a:rPr lang="ru-RU" sz="2400" i="1" dirty="0"/>
              <a:t>человеком в процессе производства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14818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4. Доля </a:t>
            </a:r>
            <a:r>
              <a:rPr lang="ru-RU" sz="2400" dirty="0"/>
              <a:t>каких из них наиболее велика в мировых запасах? 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4714884"/>
            <a:ext cx="8786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8938" algn="l"/>
              </a:tabLs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Сланцы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природный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газ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железные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руды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уголь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143512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5. Природное </a:t>
            </a:r>
            <a:r>
              <a:rPr lang="ru-RU" sz="2400" dirty="0"/>
              <a:t>богатство ресурсами - это благо или проблема?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657671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Безусловно</a:t>
            </a:r>
            <a:r>
              <a:rPr lang="ru-RU" sz="2400" i="1" dirty="0"/>
              <a:t>, это благо, необходимо только грамотно и экономично их </a:t>
            </a:r>
            <a:r>
              <a:rPr lang="ru-RU" sz="2400" i="1" dirty="0" smtClean="0"/>
              <a:t>использовать</a:t>
            </a:r>
            <a:r>
              <a:rPr lang="ru-RU" sz="2400" i="1" dirty="0"/>
              <a:t>, а, кроме того, развивать </a:t>
            </a:r>
            <a:r>
              <a:rPr lang="ru-RU" sz="2400" i="1" dirty="0" err="1"/>
              <a:t>нересурсоемкие</a:t>
            </a:r>
            <a:r>
              <a:rPr lang="ru-RU" sz="2400" i="1" dirty="0"/>
              <a:t> отрасли экономики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2048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8259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Богата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 Россия ресурсами?</a:t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Действительно, по разнообразию и величине </a:t>
            </a:r>
            <a:r>
              <a:rPr lang="ru-RU" dirty="0" smtClean="0"/>
              <a:t>ресурсного </a:t>
            </a:r>
            <a:r>
              <a:rPr lang="ru-RU" dirty="0"/>
              <a:t>потенциала Россия опережает многие страны.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ней почти идеально соотношение про­мышленных и сельскохозяйственных ресурсов (55:45</a:t>
            </a:r>
            <a:r>
              <a:rPr lang="ru-RU" dirty="0" smtClean="0"/>
              <a:t>%).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Даже </a:t>
            </a:r>
            <a:r>
              <a:rPr lang="ru-RU" dirty="0"/>
              <a:t>сейчас, в условиях жесточайшего экономического кризиса, недра России дают </a:t>
            </a:r>
            <a:r>
              <a:rPr lang="ru-RU" dirty="0" smtClean="0"/>
              <a:t>значительную </a:t>
            </a:r>
            <a:r>
              <a:rPr lang="ru-RU" dirty="0"/>
              <a:t>часть мировой добычи многих </a:t>
            </a:r>
            <a:r>
              <a:rPr lang="ru-RU" dirty="0" smtClean="0"/>
              <a:t>полезных </a:t>
            </a:r>
            <a:r>
              <a:rPr lang="ru-RU" dirty="0"/>
              <a:t>ископаемых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Доля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России в мировой добыче полезных ископаемых, в %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8" y="1571613"/>
          <a:ext cx="8215369" cy="481688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25072"/>
                <a:gridCol w="1175148"/>
                <a:gridCol w="2925072"/>
                <a:gridCol w="1190077"/>
              </a:tblGrid>
              <a:tr h="991504">
                <a:tc>
                  <a:txBody>
                    <a:bodyPr/>
                    <a:lstStyle/>
                    <a:p>
                      <a:pPr marL="4445">
                        <a:spcAft>
                          <a:spcPts val="0"/>
                        </a:spcAft>
                      </a:pPr>
                      <a:r>
                        <a:rPr lang="ru-RU" sz="3200" spc="10" dirty="0"/>
                        <a:t>Апатиты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10185">
                        <a:spcAft>
                          <a:spcPts val="0"/>
                        </a:spcAft>
                      </a:pPr>
                      <a:r>
                        <a:rPr lang="ru-RU" sz="3200"/>
                        <a:t>55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9845">
                        <a:spcAft>
                          <a:spcPts val="0"/>
                        </a:spcAft>
                      </a:pPr>
                      <a:r>
                        <a:rPr lang="ru-RU" sz="3200" spc="-20"/>
                        <a:t>Железные руды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17170">
                        <a:spcAft>
                          <a:spcPts val="0"/>
                        </a:spcAft>
                      </a:pPr>
                      <a:r>
                        <a:rPr lang="ru-RU" sz="3200"/>
                        <a:t>14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944820">
                <a:tc>
                  <a:txBody>
                    <a:bodyPr/>
                    <a:lstStyle/>
                    <a:p>
                      <a:pPr marL="6985">
                        <a:spcAft>
                          <a:spcPts val="0"/>
                        </a:spcAft>
                      </a:pPr>
                      <a:r>
                        <a:rPr lang="ru-RU" sz="3200" spc="-20" dirty="0"/>
                        <a:t>Природный газ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10185">
                        <a:spcAft>
                          <a:spcPts val="0"/>
                        </a:spcAft>
                      </a:pPr>
                      <a:r>
                        <a:rPr lang="ru-RU" sz="3200"/>
                        <a:t>28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u-RU" sz="3200" spc="10"/>
                        <a:t>Руды цветных металлов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12725">
                        <a:spcAft>
                          <a:spcPts val="0"/>
                        </a:spcAft>
                      </a:pPr>
                      <a:r>
                        <a:rPr lang="ru-RU" sz="3200"/>
                        <a:t>13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929258">
                <a:tc>
                  <a:txBody>
                    <a:bodyPr/>
                    <a:lstStyle/>
                    <a:p>
                      <a:pPr marL="4445">
                        <a:spcAft>
                          <a:spcPts val="0"/>
                        </a:spcAft>
                      </a:pPr>
                      <a:r>
                        <a:rPr lang="ru-RU" sz="3200" spc="10"/>
                        <a:t>Алмазы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08280">
                        <a:spcAft>
                          <a:spcPts val="0"/>
                        </a:spcAft>
                      </a:pPr>
                      <a:r>
                        <a:rPr lang="ru-RU" sz="3200"/>
                        <a:t>26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u-RU" sz="3200"/>
                        <a:t>Нефть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17170">
                        <a:spcAft>
                          <a:spcPts val="0"/>
                        </a:spcAft>
                      </a:pPr>
                      <a:r>
                        <a:rPr lang="ru-RU" sz="3200"/>
                        <a:t>12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944820">
                <a:tc>
                  <a:txBody>
                    <a:bodyPr/>
                    <a:lstStyle/>
                    <a:p>
                      <a:pPr marL="6985">
                        <a:spcAft>
                          <a:spcPts val="0"/>
                        </a:spcAft>
                      </a:pPr>
                      <a:r>
                        <a:rPr lang="ru-RU" sz="3200" spc="20"/>
                        <a:t>Никель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05740">
                        <a:spcAft>
                          <a:spcPts val="0"/>
                        </a:spcAft>
                      </a:pPr>
                      <a:r>
                        <a:rPr lang="ru-RU" sz="3200"/>
                        <a:t>22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u-RU" sz="3200" spc="10"/>
                        <a:t>Каменный уголь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marL="217170">
                        <a:spcAft>
                          <a:spcPts val="0"/>
                        </a:spcAft>
                      </a:pPr>
                      <a:r>
                        <a:rPr lang="ru-RU" sz="3200"/>
                        <a:t>12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975944">
                <a:tc>
                  <a:txBody>
                    <a:bodyPr/>
                    <a:lstStyle/>
                    <a:p>
                      <a:pPr marL="34290">
                        <a:spcAft>
                          <a:spcPts val="0"/>
                        </a:spcAft>
                      </a:pPr>
                      <a:r>
                        <a:rPr lang="ru-RU" sz="3200" spc="5"/>
                        <a:t>Калийные соли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17170">
                        <a:spcAft>
                          <a:spcPts val="0"/>
                        </a:spcAft>
                      </a:pPr>
                      <a:r>
                        <a:rPr lang="ru-RU" sz="3200" dirty="0"/>
                        <a:t>16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30003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Так</a:t>
            </a:r>
            <a:r>
              <a:rPr lang="ru-RU" dirty="0"/>
              <a:t>, по ресурсному потенциалу (на каждого жителя) она превосходит </a:t>
            </a:r>
            <a:endParaRPr lang="ru-RU" dirty="0" smtClean="0"/>
          </a:p>
          <a:p>
            <a:r>
              <a:rPr lang="ru-RU" dirty="0" smtClean="0"/>
              <a:t>США </a:t>
            </a:r>
            <a:r>
              <a:rPr lang="ru-RU" dirty="0"/>
              <a:t>в 2 раза, </a:t>
            </a:r>
            <a:endParaRPr lang="ru-RU" dirty="0" smtClean="0"/>
          </a:p>
          <a:p>
            <a:r>
              <a:rPr lang="ru-RU" dirty="0" smtClean="0"/>
              <a:t>Германию </a:t>
            </a:r>
            <a:r>
              <a:rPr lang="ru-RU" dirty="0"/>
              <a:t>— в 6 раз, </a:t>
            </a:r>
            <a:endParaRPr lang="ru-RU" dirty="0" smtClean="0"/>
          </a:p>
          <a:p>
            <a:r>
              <a:rPr lang="ru-RU" dirty="0" smtClean="0"/>
              <a:t>Японию </a:t>
            </a:r>
            <a:r>
              <a:rPr lang="ru-RU" dirty="0"/>
              <a:t>— в 20 раз.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655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Природно-ресурсный потенциал  России. </vt:lpstr>
      <vt:lpstr> Повторение </vt:lpstr>
      <vt:lpstr>План урока:</vt:lpstr>
      <vt:lpstr>Схема природного комплекса</vt:lpstr>
      <vt:lpstr>Слайд 5</vt:lpstr>
      <vt:lpstr>Слайд 6</vt:lpstr>
      <vt:lpstr>Богата ли Россия ресурсами? </vt:lpstr>
      <vt:lpstr> Доля России в мировой добыче полезных ископаемых, в % </vt:lpstr>
      <vt:lpstr>Слайд 9</vt:lpstr>
      <vt:lpstr>Вывод:</vt:lpstr>
      <vt:lpstr>Слайд 11</vt:lpstr>
      <vt:lpstr>Причины отставания от западных стран по потреблению ресурсов</vt:lpstr>
      <vt:lpstr>Геологическая изученность России:</vt:lpstr>
      <vt:lpstr>Ресурсные базы России</vt:lpstr>
      <vt:lpstr>География ресурсных баз России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Природно-ресурсный потенциал  России. </dc:title>
  <dc:creator>Нина Валентиновна</dc:creator>
  <cp:lastModifiedBy>Нина Валентиновна</cp:lastModifiedBy>
  <cp:revision>3</cp:revision>
  <dcterms:created xsi:type="dcterms:W3CDTF">2009-04-05T17:03:48Z</dcterms:created>
  <dcterms:modified xsi:type="dcterms:W3CDTF">2009-06-07T22:45:52Z</dcterms:modified>
</cp:coreProperties>
</file>