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71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encoding="windows-1251"/>
  <p:clrMru>
    <a:srgbClr val="713829"/>
    <a:srgbClr val="996633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660" autoAdjust="0"/>
  </p:normalViewPr>
  <p:slideViewPr>
    <p:cSldViewPr>
      <p:cViewPr>
        <p:scale>
          <a:sx n="50" d="100"/>
          <a:sy n="50" d="100"/>
        </p:scale>
        <p:origin x="-173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46A093E-27F4-49FE-84CB-B2703101ABA7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3312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2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7C1CF-B40F-443E-8013-31ED72C657D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3D452-9B24-4534-9A1E-35C45238DB6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B0820-5591-4931-B94C-17292043D27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B4F86-14D4-4B2A-9E29-8F7799FA126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E3061-4B45-492D-B697-A43FA6E532C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33933-35FE-496F-B305-B389C592158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46CC0-75D8-4CAD-88BF-BC2D00E3CB9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76B43-4474-4674-8DC7-6A4C9BCACCB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E01AD-3DA1-436F-9D7B-F791F18776C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A2AB8-791C-4F04-B767-0A54FE9906E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CF3D1DAE-BC48-4D71-8E76-655C2BF0CCF5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32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2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5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4.png"/><Relationship Id="rId2" Type="http://schemas.openxmlformats.org/officeDocument/2006/relationships/image" Target="../media/image38.png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.png"/><Relationship Id="rId5" Type="http://schemas.openxmlformats.org/officeDocument/2006/relationships/image" Target="../media/image41.png"/><Relationship Id="rId15" Type="http://schemas.openxmlformats.org/officeDocument/2006/relationships/image" Target="../media/image47.jpeg"/><Relationship Id="rId10" Type="http://schemas.openxmlformats.org/officeDocument/2006/relationships/image" Target="../media/image4.png"/><Relationship Id="rId4" Type="http://schemas.openxmlformats.org/officeDocument/2006/relationships/image" Target="../media/image40.png"/><Relationship Id="rId9" Type="http://schemas.openxmlformats.org/officeDocument/2006/relationships/image" Target="../media/image3.png"/><Relationship Id="rId1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8%D1%81%D0%BF%D0%B0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99662"/>
            <a:ext cx="8514867" cy="1976938"/>
          </a:xfrm>
        </p:spPr>
        <p:txBody>
          <a:bodyPr/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Народы и страны Южной Америки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738062"/>
            <a:ext cx="7319736" cy="1976938"/>
          </a:xfrm>
        </p:spPr>
        <p:txBody>
          <a:bodyPr/>
          <a:lstStyle/>
          <a:p>
            <a:endParaRPr lang="ru-RU"/>
          </a:p>
        </p:txBody>
      </p:sp>
      <p:pic>
        <p:nvPicPr>
          <p:cNvPr id="105476" name="Picture 4" descr="br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4" y="2568818"/>
            <a:ext cx="5443743" cy="408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5477" name="Picture 5" descr="bra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844944"/>
            <a:ext cx="5929023" cy="4446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5478" name="Picture 6" descr="ar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247954"/>
            <a:ext cx="6172558" cy="462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5479" name="Picture 7" descr="gor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624803"/>
            <a:ext cx="6498468" cy="4874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5480" name="Picture 8" descr="idd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0"/>
            <a:ext cx="6659632" cy="4994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/>
              <a:t>Конкистадоры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8893175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600"/>
              <a:t>Конкистадоры — это столкновение цивилизаций, символ торжества европейцев. Что кроме своей численности могли противопоставить индейцы этим немногочисленным завоевателям, которые были закованы в надёжные доспехи и неслись в атаку верхом на огромных и страшных зверях под оглушительный грохот огнедышащих орудий и аркебуз? Конкистадоры — это символ жажды наживы, символ погони за золотом по политой кровью тропе. </a:t>
            </a:r>
          </a:p>
          <a:p>
            <a:pPr>
              <a:lnSpc>
                <a:spcPct val="80000"/>
              </a:lnSpc>
            </a:pPr>
            <a:r>
              <a:rPr lang="ru-RU" sz="2600"/>
              <a:t>Эти нищие искатели приключений толеданской сталью прорубали дорогу к Эльдорадо, а не в Царство небесное. </a:t>
            </a:r>
          </a:p>
        </p:txBody>
      </p:sp>
      <p:pic>
        <p:nvPicPr>
          <p:cNvPr id="143365" name="Picture 5" descr="испанские правителит и конкистодоро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7775"/>
            <a:ext cx="9001125" cy="5610225"/>
          </a:xfrm>
          <a:prstGeom prst="rect">
            <a:avLst/>
          </a:prstGeom>
          <a:noFill/>
        </p:spPr>
      </p:pic>
      <p:pic>
        <p:nvPicPr>
          <p:cNvPr id="143366" name="Picture 6" descr="конкис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6975"/>
            <a:ext cx="9001125" cy="5876925"/>
          </a:xfrm>
          <a:prstGeom prst="rect">
            <a:avLst/>
          </a:prstGeom>
          <a:noFill/>
        </p:spPr>
      </p:pic>
      <p:pic>
        <p:nvPicPr>
          <p:cNvPr id="143367" name="Picture 7" descr="конкистадо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88913"/>
            <a:ext cx="2916238" cy="6858000"/>
          </a:xfrm>
          <a:prstGeom prst="rect">
            <a:avLst/>
          </a:prstGeom>
          <a:noFill/>
        </p:spPr>
      </p:pic>
      <p:pic>
        <p:nvPicPr>
          <p:cNvPr id="143369" name="Picture 9" descr="конкистадор1"/>
          <p:cNvPicPr>
            <a:picLocks noChangeAspect="1" noChangeArrowheads="1"/>
          </p:cNvPicPr>
          <p:nvPr/>
        </p:nvPicPr>
        <p:blipFill>
          <a:blip r:embed="rId5" cstate="email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2063E-6 L 0.67917 0.003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 descr="Писарро1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214282" y="214290"/>
            <a:ext cx="4360862" cy="5516562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</p:spPr>
      </p:pic>
      <p:sp>
        <p:nvSpPr>
          <p:cNvPr id="144389" name="AutoShape 5"/>
          <p:cNvSpPr>
            <a:spLocks noChangeArrowheads="1"/>
          </p:cNvSpPr>
          <p:nvPr/>
        </p:nvSpPr>
        <p:spPr bwMode="auto">
          <a:xfrm>
            <a:off x="3929058" y="0"/>
            <a:ext cx="5500726" cy="6858000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то, чтобы освободить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из испанского плена императора 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инков </a:t>
            </a:r>
            <a:r>
              <a:rPr lang="ru-RU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Атауальпу</a:t>
            </a:r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конкистадор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Писсаро</a:t>
            </a:r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потребовал выкуп: 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течение двух месяцев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наполнить золотом комнату, 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которой </a:t>
            </a:r>
            <a:r>
              <a:rPr lang="ru-RU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Атауальпа</a:t>
            </a:r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был заточен. 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Это почти 50 кубических 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метров золота! Груда золота 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росла, и все же, когда истекло 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два месяца, комната еще не была 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заполнена. И хотя </a:t>
            </a:r>
            <a:r>
              <a:rPr lang="ru-RU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Атауальпа</a:t>
            </a:r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убеждал </a:t>
            </a:r>
            <a:r>
              <a:rPr lang="ru-RU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Писарро</a:t>
            </a:r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что ждать 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осталось немного, тот решил 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казнить его.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Когда стало известно о смерти </a:t>
            </a:r>
          </a:p>
          <a:p>
            <a:r>
              <a:rPr lang="ru-RU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Атауальпы</a:t>
            </a:r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пути находилось </a:t>
            </a:r>
            <a:endParaRPr lang="en-US" sz="20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одиннадцать тысяч </a:t>
            </a:r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лам</a:t>
            </a:r>
            <a:r>
              <a:rPr 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en-US" sz="20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груженных </a:t>
            </a:r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золотом.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500702"/>
            <a:ext cx="4357718" cy="11398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Франсиско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Писарро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 animBg="1"/>
      <p:bldP spid="1443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Писарро5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837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Население Южной Америки</a:t>
            </a:r>
          </a:p>
        </p:txBody>
      </p:sp>
      <p:sp>
        <p:nvSpPr>
          <p:cNvPr id="148484" name="Line 4"/>
          <p:cNvSpPr>
            <a:spLocks noChangeShapeType="1"/>
          </p:cNvSpPr>
          <p:nvPr/>
        </p:nvSpPr>
        <p:spPr bwMode="auto">
          <a:xfrm>
            <a:off x="323850" y="1052513"/>
            <a:ext cx="8351838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8485" name="Line 5"/>
          <p:cNvSpPr>
            <a:spLocks noChangeShapeType="1"/>
          </p:cNvSpPr>
          <p:nvPr/>
        </p:nvSpPr>
        <p:spPr bwMode="auto">
          <a:xfrm flipH="1">
            <a:off x="1116013" y="1052513"/>
            <a:ext cx="1943100" cy="863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5292725" y="1052513"/>
            <a:ext cx="1079500" cy="9366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8487" name="AutoShape 7"/>
          <p:cNvSpPr>
            <a:spLocks noChangeArrowheads="1"/>
          </p:cNvSpPr>
          <p:nvPr/>
        </p:nvSpPr>
        <p:spPr bwMode="auto">
          <a:xfrm>
            <a:off x="323850" y="1916113"/>
            <a:ext cx="1655763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Коренное</a:t>
            </a:r>
          </a:p>
        </p:txBody>
      </p:sp>
      <p:sp>
        <p:nvSpPr>
          <p:cNvPr id="148488" name="AutoShape 8"/>
          <p:cNvSpPr>
            <a:spLocks noChangeArrowheads="1"/>
          </p:cNvSpPr>
          <p:nvPr/>
        </p:nvSpPr>
        <p:spPr bwMode="auto">
          <a:xfrm>
            <a:off x="5508625" y="1989138"/>
            <a:ext cx="1655763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Пришлое</a:t>
            </a:r>
          </a:p>
        </p:txBody>
      </p:sp>
      <p:sp>
        <p:nvSpPr>
          <p:cNvPr id="148492" name="Line 12"/>
          <p:cNvSpPr>
            <a:spLocks noChangeShapeType="1"/>
          </p:cNvSpPr>
          <p:nvPr/>
        </p:nvSpPr>
        <p:spPr bwMode="auto">
          <a:xfrm>
            <a:off x="1042988" y="2492375"/>
            <a:ext cx="0" cy="6492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8493" name="AutoShape 13"/>
          <p:cNvSpPr>
            <a:spLocks noChangeArrowheads="1"/>
          </p:cNvSpPr>
          <p:nvPr/>
        </p:nvSpPr>
        <p:spPr bwMode="auto">
          <a:xfrm>
            <a:off x="323850" y="3141663"/>
            <a:ext cx="1511300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индейцы</a:t>
            </a: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 flipH="1">
            <a:off x="4500563" y="2565400"/>
            <a:ext cx="1511300" cy="5762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8496" name="Line 16"/>
          <p:cNvSpPr>
            <a:spLocks noChangeShapeType="1"/>
          </p:cNvSpPr>
          <p:nvPr/>
        </p:nvSpPr>
        <p:spPr bwMode="auto">
          <a:xfrm>
            <a:off x="6588125" y="2565400"/>
            <a:ext cx="1296988" cy="5762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8497" name="AutoShape 17"/>
          <p:cNvSpPr>
            <a:spLocks noChangeArrowheads="1"/>
          </p:cNvSpPr>
          <p:nvPr/>
        </p:nvSpPr>
        <p:spPr bwMode="auto">
          <a:xfrm>
            <a:off x="3492500" y="3141663"/>
            <a:ext cx="18002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европейцы</a:t>
            </a:r>
          </a:p>
        </p:txBody>
      </p:sp>
      <p:sp>
        <p:nvSpPr>
          <p:cNvPr id="148498" name="AutoShape 18"/>
          <p:cNvSpPr>
            <a:spLocks noChangeArrowheads="1"/>
          </p:cNvSpPr>
          <p:nvPr/>
        </p:nvSpPr>
        <p:spPr bwMode="auto">
          <a:xfrm>
            <a:off x="6948488" y="3141663"/>
            <a:ext cx="18002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>
                  <a:gamma/>
                  <a:tint val="20784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tint val="20784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666699"/>
                  </a:outerShdw>
                </a:effectLst>
              </a:rPr>
              <a:t>африканцы</a:t>
            </a:r>
          </a:p>
        </p:txBody>
      </p:sp>
      <p:sp>
        <p:nvSpPr>
          <p:cNvPr id="148501" name="Line 21"/>
          <p:cNvSpPr>
            <a:spLocks noChangeShapeType="1"/>
          </p:cNvSpPr>
          <p:nvPr/>
        </p:nvSpPr>
        <p:spPr bwMode="auto">
          <a:xfrm>
            <a:off x="1042988" y="3644900"/>
            <a:ext cx="649287" cy="5762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8502" name="Line 22"/>
          <p:cNvSpPr>
            <a:spLocks noChangeShapeType="1"/>
          </p:cNvSpPr>
          <p:nvPr/>
        </p:nvSpPr>
        <p:spPr bwMode="auto">
          <a:xfrm flipH="1">
            <a:off x="3203575" y="3573463"/>
            <a:ext cx="936625" cy="647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8503" name="Rectangle 23"/>
          <p:cNvSpPr>
            <a:spLocks noChangeArrowheads="1"/>
          </p:cNvSpPr>
          <p:nvPr/>
        </p:nvSpPr>
        <p:spPr bwMode="auto">
          <a:xfrm>
            <a:off x="1619250" y="4221163"/>
            <a:ext cx="1584325" cy="504825"/>
          </a:xfrm>
          <a:prstGeom prst="rect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метисы</a:t>
            </a:r>
          </a:p>
        </p:txBody>
      </p: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3203575" y="5516563"/>
            <a:ext cx="1584325" cy="576262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самбо</a:t>
            </a:r>
          </a:p>
        </p:txBody>
      </p:sp>
      <p:sp>
        <p:nvSpPr>
          <p:cNvPr id="148505" name="Rectangle 25"/>
          <p:cNvSpPr>
            <a:spLocks noChangeArrowheads="1"/>
          </p:cNvSpPr>
          <p:nvPr/>
        </p:nvSpPr>
        <p:spPr bwMode="auto">
          <a:xfrm>
            <a:off x="5580063" y="4221163"/>
            <a:ext cx="1728787" cy="430212"/>
          </a:xfrm>
          <a:prstGeom prst="rect">
            <a:avLst/>
          </a:prstGeom>
          <a:gradFill rotWithShape="1">
            <a:gsLst>
              <a:gs pos="0">
                <a:srgbClr val="996633">
                  <a:gamma/>
                  <a:shade val="46275"/>
                  <a:invGamma/>
                </a:srgbClr>
              </a:gs>
              <a:gs pos="50000">
                <a:srgbClr val="996633"/>
              </a:gs>
              <a:gs pos="100000">
                <a:srgbClr val="996633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мулаты</a:t>
            </a:r>
          </a:p>
        </p:txBody>
      </p:sp>
      <p:sp>
        <p:nvSpPr>
          <p:cNvPr id="148508" name="Line 28"/>
          <p:cNvSpPr>
            <a:spLocks noChangeShapeType="1"/>
          </p:cNvSpPr>
          <p:nvPr/>
        </p:nvSpPr>
        <p:spPr bwMode="auto">
          <a:xfrm>
            <a:off x="4643438" y="3573463"/>
            <a:ext cx="1152525" cy="647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8509" name="Line 29"/>
          <p:cNvSpPr>
            <a:spLocks noChangeShapeType="1"/>
          </p:cNvSpPr>
          <p:nvPr/>
        </p:nvSpPr>
        <p:spPr bwMode="auto">
          <a:xfrm flipH="1">
            <a:off x="6948488" y="3573463"/>
            <a:ext cx="792162" cy="647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8512" name="Line 32"/>
          <p:cNvSpPr>
            <a:spLocks noChangeShapeType="1"/>
          </p:cNvSpPr>
          <p:nvPr/>
        </p:nvSpPr>
        <p:spPr bwMode="auto">
          <a:xfrm>
            <a:off x="900113" y="3644900"/>
            <a:ext cx="0" cy="20161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8513" name="Line 33"/>
          <p:cNvSpPr>
            <a:spLocks noChangeShapeType="1"/>
          </p:cNvSpPr>
          <p:nvPr/>
        </p:nvSpPr>
        <p:spPr bwMode="auto">
          <a:xfrm>
            <a:off x="900113" y="5661025"/>
            <a:ext cx="23034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8243888" y="3573463"/>
            <a:ext cx="0" cy="20875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8516" name="Line 36"/>
          <p:cNvSpPr>
            <a:spLocks noChangeShapeType="1"/>
          </p:cNvSpPr>
          <p:nvPr/>
        </p:nvSpPr>
        <p:spPr bwMode="auto">
          <a:xfrm flipH="1">
            <a:off x="4787900" y="5661025"/>
            <a:ext cx="34559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48518" name="Picture 38" descr="po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565400"/>
            <a:ext cx="2089150" cy="1566863"/>
          </a:xfrm>
          <a:prstGeom prst="rect">
            <a:avLst/>
          </a:prstGeom>
          <a:noFill/>
        </p:spPr>
      </p:pic>
      <p:pic>
        <p:nvPicPr>
          <p:cNvPr id="148519" name="Picture 39" descr="po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492375"/>
            <a:ext cx="2316162" cy="1736725"/>
          </a:xfrm>
          <a:prstGeom prst="rect">
            <a:avLst/>
          </a:prstGeom>
          <a:noFill/>
        </p:spPr>
      </p:pic>
      <p:pic>
        <p:nvPicPr>
          <p:cNvPr id="148520" name="Picture 40" descr="pop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2565400"/>
            <a:ext cx="2171700" cy="1628775"/>
          </a:xfrm>
          <a:prstGeom prst="rect">
            <a:avLst/>
          </a:prstGeom>
          <a:noFill/>
        </p:spPr>
      </p:pic>
      <p:pic>
        <p:nvPicPr>
          <p:cNvPr id="148521" name="Picture 41" descr="pop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4005263"/>
            <a:ext cx="1800225" cy="1511300"/>
          </a:xfrm>
          <a:prstGeom prst="rect">
            <a:avLst/>
          </a:prstGeom>
          <a:noFill/>
        </p:spPr>
      </p:pic>
      <p:pic>
        <p:nvPicPr>
          <p:cNvPr id="148522" name="Picture 42" descr="pop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4076700"/>
            <a:ext cx="2089150" cy="1566863"/>
          </a:xfrm>
          <a:prstGeom prst="rect">
            <a:avLst/>
          </a:prstGeom>
          <a:noFill/>
        </p:spPr>
      </p:pic>
      <p:pic>
        <p:nvPicPr>
          <p:cNvPr id="148523" name="Picture 43" descr="pop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5013325"/>
            <a:ext cx="1871662" cy="1547813"/>
          </a:xfrm>
          <a:prstGeom prst="rect">
            <a:avLst/>
          </a:prstGeom>
          <a:noFill/>
        </p:spPr>
      </p:pic>
      <p:pic>
        <p:nvPicPr>
          <p:cNvPr id="148524" name="Picture 44" descr="bra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213" y="1131888"/>
            <a:ext cx="7632700" cy="5726112"/>
          </a:xfrm>
          <a:prstGeom prst="rect">
            <a:avLst/>
          </a:prstGeom>
          <a:noFill/>
        </p:spPr>
      </p:pic>
      <p:pic>
        <p:nvPicPr>
          <p:cNvPr id="148525" name="Picture 45" descr="arg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213" y="1133475"/>
            <a:ext cx="7632700" cy="5724525"/>
          </a:xfrm>
          <a:prstGeom prst="rect">
            <a:avLst/>
          </a:prstGeom>
          <a:noFill/>
        </p:spPr>
      </p:pic>
      <p:pic>
        <p:nvPicPr>
          <p:cNvPr id="148526" name="Picture 46" descr="gor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1188" y="1077913"/>
            <a:ext cx="7705725" cy="5780087"/>
          </a:xfrm>
          <a:prstGeom prst="rect">
            <a:avLst/>
          </a:prstGeom>
          <a:noFill/>
        </p:spPr>
      </p:pic>
      <p:pic>
        <p:nvPicPr>
          <p:cNvPr id="148527" name="Picture 47" descr="idd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9750" y="1079500"/>
            <a:ext cx="7704138" cy="5778500"/>
          </a:xfrm>
          <a:prstGeom prst="rect">
            <a:avLst/>
          </a:prstGeom>
          <a:noFill/>
        </p:spPr>
      </p:pic>
      <p:pic>
        <p:nvPicPr>
          <p:cNvPr id="148528" name="Picture 48" descr="народы ЮА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9750" y="4763"/>
            <a:ext cx="7777163" cy="6853237"/>
          </a:xfrm>
          <a:prstGeom prst="rect">
            <a:avLst/>
          </a:prstGeom>
          <a:noFill/>
        </p:spPr>
      </p:pic>
      <p:pic>
        <p:nvPicPr>
          <p:cNvPr id="148529" name="Picture 49" descr="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4605338" cy="6858000"/>
          </a:xfrm>
          <a:prstGeom prst="rect">
            <a:avLst/>
          </a:prstGeom>
          <a:noFill/>
        </p:spPr>
      </p:pic>
      <p:pic>
        <p:nvPicPr>
          <p:cNvPr id="148530" name="Picture 50" descr="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35375" y="0"/>
            <a:ext cx="6296025" cy="6858000"/>
          </a:xfrm>
          <a:prstGeom prst="rect">
            <a:avLst/>
          </a:prstGeom>
          <a:noFill/>
        </p:spPr>
      </p:pic>
      <p:pic>
        <p:nvPicPr>
          <p:cNvPr id="148531" name="Picture 51" descr="перуанцы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8532" name="Picture 52" descr="зи4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10839828" flipV="1">
            <a:off x="8018463" y="5445125"/>
            <a:ext cx="1125537" cy="119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8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8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4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8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8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8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8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8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70" decel="100000"/>
                                        <p:tgtEl>
                                          <p:spTgt spid="1485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770" decel="100000"/>
                                        <p:tgtEl>
                                          <p:spTgt spid="1485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85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148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8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148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8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4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8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8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8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48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48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48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4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48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8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4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48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48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4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48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48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148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48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48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0" dur="500"/>
                                        <p:tgtEl>
                                          <p:spTgt spid="14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5" dur="500"/>
                                        <p:tgtEl>
                                          <p:spTgt spid="148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48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48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48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148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4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4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14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9" dur="500"/>
                                        <p:tgtEl>
                                          <p:spTgt spid="14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48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48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48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48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  <p:bldP spid="148484" grpId="0" animBg="1"/>
      <p:bldP spid="148485" grpId="0" animBg="1"/>
      <p:bldP spid="148486" grpId="0" animBg="1"/>
      <p:bldP spid="148487" grpId="0" animBg="1"/>
      <p:bldP spid="148488" grpId="0" animBg="1"/>
      <p:bldP spid="148492" grpId="0" animBg="1"/>
      <p:bldP spid="148493" grpId="0" animBg="1"/>
      <p:bldP spid="148495" grpId="0" animBg="1"/>
      <p:bldP spid="148496" grpId="0" animBg="1"/>
      <p:bldP spid="148497" grpId="0" animBg="1"/>
      <p:bldP spid="148498" grpId="0" animBg="1"/>
      <p:bldP spid="148501" grpId="0" animBg="1"/>
      <p:bldP spid="148502" grpId="0" animBg="1"/>
      <p:bldP spid="148503" grpId="0" animBg="1"/>
      <p:bldP spid="148504" grpId="0" animBg="1"/>
      <p:bldP spid="148505" grpId="0" animBg="1"/>
      <p:bldP spid="148508" grpId="0" animBg="1"/>
      <p:bldP spid="148509" grpId="0" animBg="1"/>
      <p:bldP spid="148512" grpId="0" animBg="1"/>
      <p:bldP spid="148513" grpId="0" animBg="1"/>
      <p:bldP spid="148514" grpId="0" animBg="1"/>
      <p:bldP spid="1485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Государства Южной Америки</a:t>
            </a:r>
          </a:p>
        </p:txBody>
      </p:sp>
      <p:pic>
        <p:nvPicPr>
          <p:cNvPr id="149508" name="Picture 4" descr="стра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0"/>
            <a:ext cx="7777163" cy="6851650"/>
          </a:xfrm>
          <a:prstGeom prst="rect">
            <a:avLst/>
          </a:prstGeom>
          <a:noFill/>
        </p:spPr>
      </p:pic>
      <p:pic>
        <p:nvPicPr>
          <p:cNvPr id="149510" name="Picture 6" descr="ri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0"/>
            <a:ext cx="7704138" cy="6858000"/>
          </a:xfrm>
          <a:prstGeom prst="rect">
            <a:avLst/>
          </a:prstGeom>
          <a:noFill/>
        </p:spPr>
      </p:pic>
      <p:pic>
        <p:nvPicPr>
          <p:cNvPr id="149511" name="Picture 7" descr="Латиноамериканский тип горо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009188" cy="6858000"/>
          </a:xfrm>
          <a:prstGeom prst="rect">
            <a:avLst/>
          </a:prstGeom>
          <a:noFill/>
        </p:spPr>
      </p:pic>
      <p:pic>
        <p:nvPicPr>
          <p:cNvPr id="149512" name="Picture 8" descr="Бразил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6675"/>
            <a:ext cx="9217025" cy="6791325"/>
          </a:xfrm>
          <a:prstGeom prst="rect">
            <a:avLst/>
          </a:prstGeom>
          <a:noFill/>
        </p:spPr>
      </p:pic>
      <p:pic>
        <p:nvPicPr>
          <p:cNvPr id="149513" name="Picture 9" descr="Буэнос-Айре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</p:spPr>
      </p:pic>
      <p:pic>
        <p:nvPicPr>
          <p:cNvPr id="149514" name="Picture 10" descr="каракас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</p:spPr>
      </p:pic>
      <p:pic>
        <p:nvPicPr>
          <p:cNvPr id="149515" name="Picture 11" descr="Перу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</p:spPr>
      </p:pic>
      <p:pic>
        <p:nvPicPr>
          <p:cNvPr id="149516" name="Picture 12" descr="IMG0001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0260013" cy="6784975"/>
          </a:xfrm>
          <a:prstGeom prst="rect">
            <a:avLst/>
          </a:prstGeom>
          <a:noFill/>
        </p:spPr>
      </p:pic>
      <p:pic>
        <p:nvPicPr>
          <p:cNvPr id="149517" name="Picture 13" descr="db_santiagop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4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ru-RU" sz="4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Повторим:</a:t>
            </a: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43588" cy="4530725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Кондор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Лама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Льянос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Сельва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Пираруку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Кампос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Пампа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Шиншилла</a:t>
            </a:r>
          </a:p>
          <a:p>
            <a:pPr marL="571500" indent="-571500">
              <a:buFont typeface="Wingdings" pitchFamily="2" charset="2"/>
              <a:buAutoNum type="arabicPeriod"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indent="-571500">
              <a:buFont typeface="Wingdings" pitchFamily="2" charset="2"/>
              <a:buAutoNum type="arabicPeriod"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539750" y="1125538"/>
            <a:ext cx="4392613" cy="5746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это? Кто это? Где это?</a:t>
            </a:r>
          </a:p>
        </p:txBody>
      </p:sp>
      <p:pic>
        <p:nvPicPr>
          <p:cNvPr id="130057" name="Picture 9" descr="la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333375"/>
            <a:ext cx="2389187" cy="1790700"/>
          </a:xfrm>
          <a:prstGeom prst="rect">
            <a:avLst/>
          </a:prstGeom>
          <a:noFill/>
        </p:spPr>
      </p:pic>
      <p:pic>
        <p:nvPicPr>
          <p:cNvPr id="130058" name="Picture 10" descr="flo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420938"/>
            <a:ext cx="2387600" cy="1790700"/>
          </a:xfrm>
          <a:prstGeom prst="rect">
            <a:avLst/>
          </a:prstGeom>
          <a:noFill/>
        </p:spPr>
      </p:pic>
      <p:pic>
        <p:nvPicPr>
          <p:cNvPr id="130059" name="Picture 11" descr="памп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663" y="4437063"/>
            <a:ext cx="2374900" cy="1592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0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0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0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0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0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0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0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0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0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0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0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0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0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0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0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0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/>
      <p:bldP spid="1300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План урока: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97225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2" action="ppaction://hlinksldjump"/>
              </a:rPr>
              <a:t>Как происходило заселение материка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3" action="ppaction://hlinksldjump"/>
              </a:rPr>
              <a:t>Древние цивилизации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4" action="ppaction://hlinksldjump"/>
              </a:rPr>
              <a:t>Колонизация Южной Америки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5" action="ppaction://hlinksldjump"/>
              </a:rPr>
              <a:t>Население Южной Америки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6" action="ppaction://hlinksldjump"/>
              </a:rPr>
              <a:t>Государства Южной Америки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5172" name="Picture 4" descr="idd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4581525"/>
            <a:ext cx="2189148" cy="164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Как происходило  заселение </a:t>
            </a:r>
            <a:b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материка Южная Америка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8244" name="Picture 4" descr="заселение матер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</p:spPr>
      </p:pic>
      <p:sp>
        <p:nvSpPr>
          <p:cNvPr id="138245" name="Oval 5"/>
          <p:cNvSpPr>
            <a:spLocks noChangeArrowheads="1"/>
          </p:cNvSpPr>
          <p:nvPr/>
        </p:nvSpPr>
        <p:spPr bwMode="auto">
          <a:xfrm rot="-1259572">
            <a:off x="6573838" y="550863"/>
            <a:ext cx="6477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8246" name="Oval 6"/>
          <p:cNvSpPr>
            <a:spLocks noChangeArrowheads="1"/>
          </p:cNvSpPr>
          <p:nvPr/>
        </p:nvSpPr>
        <p:spPr bwMode="auto">
          <a:xfrm rot="1671366">
            <a:off x="395288" y="260350"/>
            <a:ext cx="6477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8247" name="Oval 7"/>
          <p:cNvSpPr>
            <a:spLocks noChangeArrowheads="1"/>
          </p:cNvSpPr>
          <p:nvPr/>
        </p:nvSpPr>
        <p:spPr bwMode="auto">
          <a:xfrm rot="2131964">
            <a:off x="5940425" y="3357563"/>
            <a:ext cx="774700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8248" name="Oval 8"/>
          <p:cNvSpPr>
            <a:spLocks noChangeArrowheads="1"/>
          </p:cNvSpPr>
          <p:nvPr/>
        </p:nvSpPr>
        <p:spPr bwMode="auto">
          <a:xfrm>
            <a:off x="6005513" y="6111875"/>
            <a:ext cx="936625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8251" name="Line 11"/>
          <p:cNvSpPr>
            <a:spLocks noChangeShapeType="1"/>
          </p:cNvSpPr>
          <p:nvPr/>
        </p:nvSpPr>
        <p:spPr bwMode="auto">
          <a:xfrm flipV="1">
            <a:off x="4859338" y="836613"/>
            <a:ext cx="1728787" cy="93662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8252" name="Line 12"/>
          <p:cNvSpPr>
            <a:spLocks noChangeShapeType="1"/>
          </p:cNvSpPr>
          <p:nvPr/>
        </p:nvSpPr>
        <p:spPr bwMode="auto">
          <a:xfrm>
            <a:off x="7235825" y="549275"/>
            <a:ext cx="1728788" cy="863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8253" name="Line 13"/>
          <p:cNvSpPr>
            <a:spLocks noChangeShapeType="1"/>
          </p:cNvSpPr>
          <p:nvPr/>
        </p:nvSpPr>
        <p:spPr bwMode="auto">
          <a:xfrm flipH="1">
            <a:off x="684213" y="476250"/>
            <a:ext cx="71437" cy="194468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8254" name="Line 14"/>
          <p:cNvSpPr>
            <a:spLocks noChangeShapeType="1"/>
          </p:cNvSpPr>
          <p:nvPr/>
        </p:nvSpPr>
        <p:spPr bwMode="auto">
          <a:xfrm>
            <a:off x="684213" y="2420938"/>
            <a:ext cx="719137" cy="863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8255" name="AutoShape 15"/>
          <p:cNvSpPr>
            <a:spLocks noChangeArrowheads="1"/>
          </p:cNvSpPr>
          <p:nvPr/>
        </p:nvSpPr>
        <p:spPr bwMode="auto">
          <a:xfrm rot="-141813">
            <a:off x="6011863" y="981075"/>
            <a:ext cx="2627312" cy="433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Берингийский мост</a:t>
            </a:r>
          </a:p>
        </p:txBody>
      </p:sp>
      <p:sp>
        <p:nvSpPr>
          <p:cNvPr id="138257" name="Rectangle 17"/>
          <p:cNvSpPr>
            <a:spLocks noChangeArrowheads="1"/>
          </p:cNvSpPr>
          <p:nvPr/>
        </p:nvSpPr>
        <p:spPr bwMode="auto">
          <a:xfrm>
            <a:off x="4643438" y="1773238"/>
            <a:ext cx="2447925" cy="360362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Выходцы</a:t>
            </a:r>
            <a:r>
              <a:rPr lang="ru-RU" sz="20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из Азии</a:t>
            </a:r>
          </a:p>
        </p:txBody>
      </p:sp>
      <p:sp>
        <p:nvSpPr>
          <p:cNvPr id="138259" name="AutoShape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308725"/>
            <a:ext cx="827088" cy="549275"/>
          </a:xfrm>
          <a:prstGeom prst="leftArrow">
            <a:avLst>
              <a:gd name="adj1" fmla="val 50000"/>
              <a:gd name="adj2" fmla="val 3764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382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382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382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382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5" grpId="0" animBg="1"/>
      <p:bldP spid="138246" grpId="0" animBg="1"/>
      <p:bldP spid="138247" grpId="0" animBg="1"/>
      <p:bldP spid="138248" grpId="0" animBg="1"/>
      <p:bldP spid="138251" grpId="0" animBg="1"/>
      <p:bldP spid="138252" grpId="0" animBg="1"/>
      <p:bldP spid="138253" grpId="0" animBg="1"/>
      <p:bldP spid="138254" grpId="0" animBg="1"/>
      <p:bldP spid="138255" grpId="0" animBg="1"/>
      <p:bldP spid="138255" grpId="1" animBg="1"/>
      <p:bldP spid="138257" grpId="0" animBg="1"/>
      <p:bldP spid="1382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Древние цивилизации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5113337"/>
          </a:xfrm>
        </p:spPr>
        <p:txBody>
          <a:bodyPr/>
          <a:lstStyle/>
          <a:p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7тыс. лет назад – земледелие</a:t>
            </a:r>
          </a:p>
          <a:p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XV-XVI</a:t>
            </a: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в.в. – империя инков (территория Боливии, Перу, Эквадора, Чили).</a:t>
            </a:r>
          </a:p>
          <a:p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Куско – столица империи инков- многоэтажные здания из подогнанных каменных брусьев.</a:t>
            </a:r>
          </a:p>
          <a:p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Познания инков в  области  литературы, музыки, хореографии, скульптуры, математики, географии, медицине.                             </a:t>
            </a:r>
          </a:p>
        </p:txBody>
      </p:sp>
      <p:pic>
        <p:nvPicPr>
          <p:cNvPr id="139268" name="Picture 4" descr="зи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0288" y="4868863"/>
            <a:ext cx="1519237" cy="177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r>
              <a:rPr lang="ru-RU" sz="7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Куско</a:t>
            </a:r>
          </a:p>
        </p:txBody>
      </p:sp>
      <p:pic>
        <p:nvPicPr>
          <p:cNvPr id="140292" name="Picture 4" descr="куско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85875"/>
            <a:ext cx="7200900" cy="5402263"/>
          </a:xfrm>
          <a:prstGeom prst="rect">
            <a:avLst/>
          </a:prstGeom>
          <a:noFill/>
        </p:spPr>
      </p:pic>
      <p:pic>
        <p:nvPicPr>
          <p:cNvPr id="140293" name="Picture 5" descr="зи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85113" y="476250"/>
            <a:ext cx="1069975" cy="1655763"/>
          </a:xfrm>
          <a:prstGeom prst="rect">
            <a:avLst/>
          </a:prstGeom>
          <a:noFill/>
        </p:spPr>
      </p:pic>
      <p:pic>
        <p:nvPicPr>
          <p:cNvPr id="140294" name="Picture 6" descr="куск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</p:spPr>
      </p:pic>
      <p:pic>
        <p:nvPicPr>
          <p:cNvPr id="140295" name="Picture 7" descr="куско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314325"/>
            <a:ext cx="9144000" cy="7172325"/>
          </a:xfrm>
          <a:prstGeom prst="rect">
            <a:avLst/>
          </a:prstGeom>
          <a:noFill/>
        </p:spPr>
      </p:pic>
      <p:pic>
        <p:nvPicPr>
          <p:cNvPr id="140296" name="Picture 8" descr="куско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</p:spPr>
      </p:pic>
      <p:pic>
        <p:nvPicPr>
          <p:cNvPr id="140297" name="Picture 9" descr="храм Солнца инков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171450"/>
            <a:ext cx="9324975" cy="6862763"/>
          </a:xfrm>
          <a:prstGeom prst="rect">
            <a:avLst/>
          </a:prstGeom>
          <a:noFill/>
        </p:spPr>
      </p:pic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971550" y="6019800"/>
            <a:ext cx="219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Храм Солнца</a:t>
            </a:r>
          </a:p>
        </p:txBody>
      </p:sp>
      <p:pic>
        <p:nvPicPr>
          <p:cNvPr id="140299" name="Picture 11" descr="куско1"/>
          <p:cNvPicPr>
            <a:picLocks noChangeAspect="1" noChangeArrowheads="1"/>
          </p:cNvPicPr>
          <p:nvPr/>
        </p:nvPicPr>
        <p:blipFill>
          <a:blip r:embed="rId8">
            <a:lum bright="10000"/>
          </a:blip>
          <a:srcRect/>
          <a:stretch>
            <a:fillRect/>
          </a:stretch>
        </p:blipFill>
        <p:spPr bwMode="auto">
          <a:xfrm>
            <a:off x="0" y="-242888"/>
            <a:ext cx="10764838" cy="710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/>
              <a:t>Мачу-Пикчу</a:t>
            </a:r>
          </a:p>
        </p:txBody>
      </p:sp>
      <p:pic>
        <p:nvPicPr>
          <p:cNvPr id="141316" name="Picture 4" descr="мп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41438"/>
            <a:ext cx="7993062" cy="5284787"/>
          </a:xfrm>
          <a:prstGeom prst="rect">
            <a:avLst/>
          </a:prstGeom>
          <a:noFill/>
        </p:spPr>
      </p:pic>
      <p:pic>
        <p:nvPicPr>
          <p:cNvPr id="141317" name="Picture 5" descr="зи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43888" y="188913"/>
            <a:ext cx="720725" cy="1330325"/>
          </a:xfrm>
          <a:prstGeom prst="rect">
            <a:avLst/>
          </a:prstGeom>
          <a:noFill/>
        </p:spPr>
      </p:pic>
      <p:pic>
        <p:nvPicPr>
          <p:cNvPr id="141318" name="Picture 6" descr="м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341438"/>
            <a:ext cx="8064500" cy="5441950"/>
          </a:xfrm>
          <a:prstGeom prst="rect">
            <a:avLst/>
          </a:prstGeom>
          <a:noFill/>
        </p:spPr>
      </p:pic>
      <p:pic>
        <p:nvPicPr>
          <p:cNvPr id="141319" name="Picture 7" descr="machu-picchu0016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341438"/>
            <a:ext cx="7848600" cy="5516562"/>
          </a:xfrm>
          <a:prstGeom prst="rect">
            <a:avLst/>
          </a:prstGeom>
          <a:noFill/>
        </p:spPr>
      </p:pic>
      <p:pic>
        <p:nvPicPr>
          <p:cNvPr id="141320" name="Picture 8" descr="perug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341438"/>
            <a:ext cx="7921625" cy="5410200"/>
          </a:xfrm>
          <a:prstGeom prst="rect">
            <a:avLst/>
          </a:prstGeom>
          <a:noFill/>
        </p:spPr>
      </p:pic>
      <p:pic>
        <p:nvPicPr>
          <p:cNvPr id="141321" name="Picture 9" descr="Мачу Пикчу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8101013" cy="6858000"/>
          </a:xfrm>
          <a:prstGeom prst="rect">
            <a:avLst/>
          </a:prstGeom>
          <a:noFill/>
        </p:spPr>
      </p:pic>
      <p:pic>
        <p:nvPicPr>
          <p:cNvPr id="141322" name="Picture 10" descr="Мачу Пикчу"/>
          <p:cNvPicPr>
            <a:picLocks noChangeAspect="1" noChangeArrowheads="1"/>
          </p:cNvPicPr>
          <p:nvPr/>
        </p:nvPicPr>
        <p:blipFill>
          <a:blip r:embed="rId8">
            <a:lum bright="10000"/>
          </a:blip>
          <a:srcRect/>
          <a:stretch>
            <a:fillRect/>
          </a:stretch>
        </p:blipFill>
        <p:spPr bwMode="auto">
          <a:xfrm>
            <a:off x="0" y="188913"/>
            <a:ext cx="8316913" cy="6669087"/>
          </a:xfrm>
          <a:prstGeom prst="rect">
            <a:avLst/>
          </a:prstGeom>
          <a:noFill/>
        </p:spPr>
      </p:pic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250825" y="6065838"/>
            <a:ext cx="4787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Солнечный календарь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Золото инков.</a:t>
            </a:r>
            <a:r>
              <a:rPr lang="ru-RU"/>
              <a:t> </a:t>
            </a:r>
          </a:p>
        </p:txBody>
      </p:sp>
      <p:pic>
        <p:nvPicPr>
          <p:cNvPr id="147460" name="Picture 4" descr="з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2960688" cy="3529012"/>
          </a:xfrm>
          <a:prstGeom prst="rect">
            <a:avLst/>
          </a:prstGeom>
          <a:noFill/>
        </p:spPr>
      </p:pic>
      <p:pic>
        <p:nvPicPr>
          <p:cNvPr id="147461" name="Picture 5" descr="зи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125538"/>
            <a:ext cx="2235200" cy="3455987"/>
          </a:xfrm>
          <a:prstGeom prst="rect">
            <a:avLst/>
          </a:prstGeom>
          <a:noFill/>
        </p:spPr>
      </p:pic>
      <p:pic>
        <p:nvPicPr>
          <p:cNvPr id="147462" name="Picture 6" descr="зи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1125538"/>
            <a:ext cx="2390775" cy="3455987"/>
          </a:xfrm>
          <a:prstGeom prst="rect">
            <a:avLst/>
          </a:prstGeom>
          <a:noFill/>
        </p:spPr>
      </p:pic>
      <p:pic>
        <p:nvPicPr>
          <p:cNvPr id="147463" name="Picture 7" descr="зи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052513"/>
            <a:ext cx="3240088" cy="5472112"/>
          </a:xfrm>
          <a:prstGeom prst="rect">
            <a:avLst/>
          </a:prstGeom>
          <a:noFill/>
        </p:spPr>
      </p:pic>
      <p:pic>
        <p:nvPicPr>
          <p:cNvPr id="147464" name="Picture 8" descr="зи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08400" y="1052513"/>
            <a:ext cx="3913188" cy="5518150"/>
          </a:xfrm>
          <a:prstGeom prst="rect">
            <a:avLst/>
          </a:prstGeom>
          <a:noFill/>
        </p:spPr>
      </p:pic>
      <p:pic>
        <p:nvPicPr>
          <p:cNvPr id="147465" name="Picture 9" descr="зи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052513"/>
            <a:ext cx="3241675" cy="5472112"/>
          </a:xfrm>
          <a:prstGeom prst="rect">
            <a:avLst/>
          </a:prstGeom>
          <a:noFill/>
        </p:spPr>
      </p:pic>
      <p:pic>
        <p:nvPicPr>
          <p:cNvPr id="147466" name="Picture 10" descr="зи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275" y="981075"/>
            <a:ext cx="4762500" cy="557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Колонизация Южной Америки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/>
              <a:t>1532 г. Вторжение испанских конкистадоров</a:t>
            </a:r>
          </a:p>
          <a:p>
            <a:pPr>
              <a:lnSpc>
                <a:spcPct val="90000"/>
              </a:lnSpc>
            </a:pPr>
            <a:r>
              <a:rPr lang="ru-RU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Конкистадо́р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(исп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hlinkClick r:id="rId2" tooltip="Испанский язык"/>
              </a:rPr>
              <a:t>.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conquistador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— завоеватель) — в период конца XV — XVI веков, испанский или португальский завоеватель территорий Нового Света в эпоху колонизации Америки.</a:t>
            </a:r>
          </a:p>
          <a:p>
            <a:pPr>
              <a:lnSpc>
                <a:spcPct val="90000"/>
              </a:lnSpc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Как правило, 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конкистадорами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являлись обедневшие идальго и кабальеро.</a:t>
            </a:r>
            <a:r>
              <a:rPr lang="ru-RU" dirty="0"/>
              <a:t> 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Франсиско </a:t>
            </a:r>
            <a:r>
              <a:rPr lang="ru-RU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Писарро</a:t>
            </a:r>
            <a:r>
              <a:rPr lang="ru-RU" dirty="0"/>
              <a:t> - завоеватель империи инков.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10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0033CC"/>
      </a:hlink>
      <a:folHlink>
        <a:srgbClr val="FF0066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0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0033CC"/>
        </a:hlink>
        <a:folHlink>
          <a:srgbClr val="FF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509</TotalTime>
  <Words>358</Words>
  <Application>Microsoft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Край</vt:lpstr>
      <vt:lpstr>Народы и страны Южной Америки</vt:lpstr>
      <vt:lpstr>Повторим:</vt:lpstr>
      <vt:lpstr>План урока:</vt:lpstr>
      <vt:lpstr>Как происходило  заселение  материка Южная Америка</vt:lpstr>
      <vt:lpstr>Древние цивилизации</vt:lpstr>
      <vt:lpstr>Куско</vt:lpstr>
      <vt:lpstr>Мачу-Пикчу</vt:lpstr>
      <vt:lpstr>Золото инков. </vt:lpstr>
      <vt:lpstr>Колонизация Южной Америки</vt:lpstr>
      <vt:lpstr>Конкистадоры</vt:lpstr>
      <vt:lpstr>Франсиско Писарро</vt:lpstr>
      <vt:lpstr>Слайд 12</vt:lpstr>
      <vt:lpstr>Население Южной Америки</vt:lpstr>
      <vt:lpstr>Государства Южной Америки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Народы и страны Южной Америки</dc:title>
  <dc:creator>Нина Валентиновна</dc:creator>
  <cp:lastModifiedBy>Нина Валентиновна</cp:lastModifiedBy>
  <cp:revision>7</cp:revision>
  <cp:lastPrinted>1601-01-01T00:00:00Z</cp:lastPrinted>
  <dcterms:created xsi:type="dcterms:W3CDTF">2008-02-25T17:33:53Z</dcterms:created>
  <dcterms:modified xsi:type="dcterms:W3CDTF">2009-12-14T11:31:05Z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