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9" r:id="rId5"/>
    <p:sldId id="265" r:id="rId6"/>
    <p:sldId id="266" r:id="rId7"/>
    <p:sldId id="267" r:id="rId8"/>
    <p:sldId id="264" r:id="rId9"/>
    <p:sldId id="258" r:id="rId10"/>
    <p:sldId id="260" r:id="rId11"/>
    <p:sldId id="263" r:id="rId12"/>
    <p:sldId id="262" r:id="rId13"/>
    <p:sldId id="269" r:id="rId14"/>
    <p:sldId id="270" r:id="rId15"/>
    <p:sldId id="271" r:id="rId16"/>
    <p:sldId id="272" r:id="rId17"/>
    <p:sldId id="273" r:id="rId18"/>
    <p:sldId id="278" r:id="rId19"/>
    <p:sldId id="279" r:id="rId20"/>
    <p:sldId id="276" r:id="rId21"/>
    <p:sldId id="26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894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BD4CD-1D5E-4E7E-BA79-6FB96F90CEB2}" type="datetimeFigureOut">
              <a:rPr lang="ru-RU" smtClean="0"/>
              <a:pPr/>
              <a:t>11.06.2010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E3CC-7A18-4699-8D3B-C19E7E82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BD4CD-1D5E-4E7E-BA79-6FB96F90CEB2}" type="datetimeFigureOut">
              <a:rPr lang="ru-RU" smtClean="0"/>
              <a:pPr/>
              <a:t>11.06.2010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E3CC-7A18-4699-8D3B-C19E7E82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BD4CD-1D5E-4E7E-BA79-6FB96F90CEB2}" type="datetimeFigureOut">
              <a:rPr lang="ru-RU" smtClean="0"/>
              <a:pPr/>
              <a:t>11.06.2010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E3CC-7A18-4699-8D3B-C19E7E82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BD4CD-1D5E-4E7E-BA79-6FB96F90CEB2}" type="datetimeFigureOut">
              <a:rPr lang="ru-RU" smtClean="0"/>
              <a:pPr/>
              <a:t>11.06.2010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E3CC-7A18-4699-8D3B-C19E7E82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BD4CD-1D5E-4E7E-BA79-6FB96F90CEB2}" type="datetimeFigureOut">
              <a:rPr lang="ru-RU" smtClean="0"/>
              <a:pPr/>
              <a:t>11.06.2010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E3CC-7A18-4699-8D3B-C19E7E82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BD4CD-1D5E-4E7E-BA79-6FB96F90CEB2}" type="datetimeFigureOut">
              <a:rPr lang="ru-RU" smtClean="0"/>
              <a:pPr/>
              <a:t>11.06.2010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E3CC-7A18-4699-8D3B-C19E7E82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BD4CD-1D5E-4E7E-BA79-6FB96F90CEB2}" type="datetimeFigureOut">
              <a:rPr lang="ru-RU" smtClean="0"/>
              <a:pPr/>
              <a:t>11.06.2010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E3CC-7A18-4699-8D3B-C19E7E82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BD4CD-1D5E-4E7E-BA79-6FB96F90CEB2}" type="datetimeFigureOut">
              <a:rPr lang="ru-RU" smtClean="0"/>
              <a:pPr/>
              <a:t>11.06.2010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E3CC-7A18-4699-8D3B-C19E7E82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BD4CD-1D5E-4E7E-BA79-6FB96F90CEB2}" type="datetimeFigureOut">
              <a:rPr lang="ru-RU" smtClean="0"/>
              <a:pPr/>
              <a:t>11.06.2010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E3CC-7A18-4699-8D3B-C19E7E82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BD4CD-1D5E-4E7E-BA79-6FB96F90CEB2}" type="datetimeFigureOut">
              <a:rPr lang="ru-RU" smtClean="0"/>
              <a:pPr/>
              <a:t>11.06.2010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E3CC-7A18-4699-8D3B-C19E7E82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BD4CD-1D5E-4E7E-BA79-6FB96F90CEB2}" type="datetimeFigureOut">
              <a:rPr lang="ru-RU" smtClean="0"/>
              <a:pPr/>
              <a:t>11.06.2010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26E3CC-7A18-4699-8D3B-C19E7E82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9000"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BD4CD-1D5E-4E7E-BA79-6FB96F90CEB2}" type="datetimeFigureOut">
              <a:rPr lang="ru-RU" smtClean="0"/>
              <a:pPr/>
              <a:t>11.06.2010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26E3CC-7A18-4699-8D3B-C19E7E827A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wm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office.microsoft.com/ru-ru/images/?Origin=EC790014051049&amp;CTT=6&amp;ver=12&amp;app=powerpnt.exe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4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357298"/>
            <a:ext cx="8478988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Первичный сектор экономики</a:t>
            </a:r>
          </a:p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России - отрасли, </a:t>
            </a:r>
          </a:p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эксплуатирующие природу 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Рисунок 5" descr="bd10421_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5072074"/>
            <a:ext cx="1571604" cy="14508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j0214918.wm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32" y="5072074"/>
            <a:ext cx="1531833" cy="1573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j0303478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4810" y="4714884"/>
            <a:ext cx="1714512" cy="1917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j0154782.wm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12" y="5000636"/>
            <a:ext cx="2152020" cy="1435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Муниципальное общеобразовательное учреждение средняя общеобразовательная школа № 5</a:t>
            </a:r>
          </a:p>
          <a:p>
            <a:pPr algn="ctr"/>
            <a:r>
              <a:rPr lang="ru-RU" sz="1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города Светлого Калининградской области</a:t>
            </a:r>
            <a:endParaRPr lang="ru-RU" sz="1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857628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i="1" dirty="0" smtClean="0"/>
              <a:t>Урок географии в 8-ом классе.</a:t>
            </a:r>
          </a:p>
          <a:p>
            <a:pPr algn="ctr"/>
            <a:r>
              <a:rPr lang="ru-RU" sz="1600" i="1" dirty="0" smtClean="0"/>
              <a:t>Автор: Карезина Нина  Валентиновна, учитель географии </a:t>
            </a:r>
          </a:p>
          <a:p>
            <a:pPr algn="ctr"/>
            <a:r>
              <a:rPr lang="ru-RU" sz="1600" i="1" dirty="0" smtClean="0"/>
              <a:t>МОУ СОШ №5 города Светлого Калининградской области</a:t>
            </a:r>
            <a:endParaRPr lang="ru-RU" sz="16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3857620" y="6488668"/>
            <a:ext cx="1037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2010 год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18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2800" dirty="0" smtClean="0"/>
              <a:t>Наиболее крупные промышленные компании России</a:t>
            </a:r>
            <a:endParaRPr lang="ru-RU" sz="2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714360"/>
          <a:ext cx="8858280" cy="6129338"/>
        </p:xfrm>
        <a:graphic>
          <a:graphicData uri="http://schemas.openxmlformats.org/drawingml/2006/table">
            <a:tbl>
              <a:tblPr/>
              <a:tblGrid>
                <a:gridCol w="571472"/>
                <a:gridCol w="3071834"/>
                <a:gridCol w="3071834"/>
                <a:gridCol w="2143140"/>
              </a:tblGrid>
              <a:tr h="6429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№ 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п.п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</a:txBody>
                  <a:tcPr marL="23127" marR="231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Название</a:t>
                      </a:r>
                      <a:r>
                        <a:rPr lang="ru-RU" sz="2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компании</a:t>
                      </a:r>
                      <a:endParaRPr lang="ru-RU" sz="2000">
                        <a:latin typeface="+mn-lt"/>
                        <a:ea typeface="Times New Roman"/>
                      </a:endParaRPr>
                    </a:p>
                  </a:txBody>
                  <a:tcPr marL="23127" marR="231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Название</a:t>
                      </a:r>
                      <a:r>
                        <a:rPr lang="ru-RU" sz="2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отрасли</a:t>
                      </a:r>
                      <a:endParaRPr lang="ru-RU" sz="2000">
                        <a:latin typeface="+mn-lt"/>
                        <a:ea typeface="Times New Roman"/>
                      </a:endParaRPr>
                    </a:p>
                  </a:txBody>
                  <a:tcPr marL="23127" marR="231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 err="1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Объемреализации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</a:t>
                      </a: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., </a:t>
                      </a:r>
                      <a:r>
                        <a:rPr lang="ru-RU" sz="2000" b="1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млн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долл</a:t>
                      </a: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.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</a:txBody>
                  <a:tcPr marL="23127" marR="231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051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4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6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7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8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9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10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12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13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14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15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16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17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</a:txBody>
                  <a:tcPr marL="23127" marR="231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ОАО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«Газпром»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«ЛУКОЙЛ»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РАО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«ЕЭС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России»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ОАО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Сургутнефтегаз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РАО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«Норильский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никель»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АвтоВАЗ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«Роснефть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Татнефть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«Сибнефть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000" dirty="0" err="1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Алроса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  <a:endParaRPr lang="ru-RU" sz="2000" dirty="0" smtClean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Северсталь»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Славнефть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Магнитогорский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комбинат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Новолипецкий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металлург.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ГАЗ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000" dirty="0" err="1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Оренбургнефть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2000" dirty="0" err="1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Сиданко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»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</a:txBody>
                  <a:tcPr marL="23127" marR="231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Нефтяная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нефтегазовая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Нефтяная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нефтегазовая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Электроэнергетика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Нефтяная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нефтегазовая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Цветная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металлургия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Машиностроение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Нефтяная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нефтегазовая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Нефтяная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нефтегазовая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Нефтяная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нефтегазовая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Цветная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металлургия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Черная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металлургия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Нефтяная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и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нефтегазовая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Черная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металлургия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Черная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металлургия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Машиностроение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Нефтяная и нефтегазовая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Нефтяная и нефтегазовая</a:t>
                      </a:r>
                      <a:endParaRPr lang="ru-RU" sz="2000" dirty="0" smtClean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2000" dirty="0">
                        <a:latin typeface="+mn-lt"/>
                        <a:ea typeface="Times New Roman"/>
                      </a:endParaRPr>
                    </a:p>
                  </a:txBody>
                  <a:tcPr marL="23127" marR="231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12 413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10881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10040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3279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2711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1947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1875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1808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1751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1551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1500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1421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1166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1041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986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546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544</a:t>
                      </a:r>
                      <a:endParaRPr lang="ru-RU" sz="2000" dirty="0">
                        <a:latin typeface="+mn-lt"/>
                        <a:ea typeface="Times New Roman"/>
                      </a:endParaRPr>
                    </a:p>
                  </a:txBody>
                  <a:tcPr marL="23127" marR="231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214554"/>
            <a:ext cx="9144000" cy="120032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22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4064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Какие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из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наиболее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крупных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российских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компаний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занимаются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эксплуатацией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природных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ресурсов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? </a:t>
            </a:r>
          </a:p>
          <a:p>
            <a:pPr marL="0" marR="0" lvl="0" indent="2222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AutoNum type="arabicPeriod"/>
              <a:tabLst>
                <a:tab pos="4064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Каких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?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3786190"/>
            <a:ext cx="9144000" cy="207170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222250" fontAlgn="base">
              <a:spcBef>
                <a:spcPct val="0"/>
              </a:spcBef>
              <a:spcAft>
                <a:spcPct val="0"/>
              </a:spcAft>
              <a:buAutoNum type="arabicPeriod"/>
              <a:tabLst>
                <a:tab pos="4064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(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«Газпром»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добыча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транспортировка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тировка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нефти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газа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 </a:t>
            </a:r>
          </a:p>
          <a:p>
            <a:pPr lvl="0" indent="222250" fontAlgn="base">
              <a:spcBef>
                <a:spcPct val="0"/>
              </a:spcBef>
              <a:spcAft>
                <a:spcPct val="0"/>
              </a:spcAft>
              <a:buAutoNum type="arabicPeriod"/>
              <a:tabLst>
                <a:tab pos="4064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«ЛУКОЙЛ»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—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добыча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нефти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газа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,</a:t>
            </a:r>
          </a:p>
          <a:p>
            <a:pPr lvl="0" indent="222250" fontAlgn="base">
              <a:spcBef>
                <a:spcPct val="0"/>
              </a:spcBef>
              <a:spcAft>
                <a:spcPct val="0"/>
              </a:spcAft>
              <a:buAutoNum type="arabicPeriod"/>
              <a:tabLst>
                <a:tab pos="406400" algn="l"/>
              </a:tabLs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Северасталь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lang="ru-RU" sz="2400" dirty="0" smtClean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 -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черная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металлургия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</a:rPr>
              <a:t>.)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animBg="1"/>
      <p:bldP spid="1025" grpId="1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57232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Проблемы </a:t>
            </a:r>
            <a:r>
              <a:rPr lang="ru-RU" sz="3600" dirty="0"/>
              <a:t>добывающих отраслей.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429287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При </a:t>
            </a:r>
            <a:r>
              <a:rPr lang="ru-RU" sz="2800" dirty="0"/>
              <a:t>добыче теряется огромное количество основного сырья: </a:t>
            </a:r>
            <a:r>
              <a:rPr lang="ru-RU" sz="2800" dirty="0" smtClean="0"/>
              <a:t>20% железной </a:t>
            </a:r>
            <a:r>
              <a:rPr lang="ru-RU" sz="2800" dirty="0"/>
              <a:t>руды, 25-30% фосфатов. </a:t>
            </a:r>
            <a:endParaRPr lang="ru-RU" sz="2800" dirty="0" smtClean="0"/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В </a:t>
            </a:r>
            <a:r>
              <a:rPr lang="ru-RU" sz="2800" dirty="0"/>
              <a:t>лесной промышленности ежегодно </a:t>
            </a:r>
            <a:r>
              <a:rPr lang="ru-RU" sz="2800" dirty="0" smtClean="0"/>
              <a:t>заготавливается </a:t>
            </a:r>
            <a:r>
              <a:rPr lang="ru-RU" sz="2800" dirty="0"/>
              <a:t>0,5 </a:t>
            </a:r>
            <a:r>
              <a:rPr lang="ru-RU" sz="2800" dirty="0" err="1"/>
              <a:t>млрд</a:t>
            </a:r>
            <a:r>
              <a:rPr lang="ru-RU" sz="2800" dirty="0"/>
              <a:t> </a:t>
            </a:r>
            <a:r>
              <a:rPr lang="ru-RU" sz="2800" dirty="0" smtClean="0"/>
              <a:t> тонн биологической </a:t>
            </a:r>
            <a:r>
              <a:rPr lang="ru-RU" sz="2800" dirty="0"/>
              <a:t>массы. Из них только 25% идет </a:t>
            </a:r>
            <a:r>
              <a:rPr lang="ru-RU" sz="2800" dirty="0" smtClean="0"/>
              <a:t>в производство</a:t>
            </a:r>
            <a:r>
              <a:rPr lang="ru-RU" sz="2800" dirty="0"/>
              <a:t>. </a:t>
            </a:r>
            <a:r>
              <a:rPr lang="ru-RU" sz="2800" dirty="0" smtClean="0"/>
              <a:t>                                                                                                           Не </a:t>
            </a:r>
            <a:r>
              <a:rPr lang="ru-RU" sz="2800" dirty="0"/>
              <a:t>используются хвоя, кора, сучья.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/>
              <a:t>В готовую продукцию превращается только 5-10% добываемого минерального сырья.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800" dirty="0" smtClean="0"/>
              <a:t>Слабое </a:t>
            </a:r>
            <a:r>
              <a:rPr lang="ru-RU" sz="2800" dirty="0"/>
              <a:t>использование вторичных ресурсов. </a:t>
            </a:r>
            <a:endParaRPr lang="ru-RU" sz="2800" dirty="0" smtClean="0"/>
          </a:p>
          <a:p>
            <a:pPr marL="514350" indent="-514350">
              <a:buNone/>
            </a:pPr>
            <a:r>
              <a:rPr lang="ru-RU" sz="2800" dirty="0" smtClean="0"/>
              <a:t>             (макулатуры и металлолома.)</a:t>
            </a:r>
            <a:endParaRPr lang="ru-RU" sz="2800" dirty="0"/>
          </a:p>
          <a:p>
            <a:pPr marL="514350" indent="-514350">
              <a:buNone/>
            </a:pP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266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Согласны ли вы со словами </a:t>
            </a:r>
            <a:br>
              <a:rPr lang="ru-RU" dirty="0" smtClean="0"/>
            </a:br>
            <a:r>
              <a:rPr lang="ru-RU" dirty="0" smtClean="0"/>
              <a:t>Д.И. Менделеева:</a:t>
            </a:r>
            <a:endParaRPr lang="ru-RU" dirty="0"/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3296111" cy="5214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Вертикальный свиток 9"/>
          <p:cNvSpPr/>
          <p:nvPr/>
        </p:nvSpPr>
        <p:spPr>
          <a:xfrm>
            <a:off x="3857620" y="1571612"/>
            <a:ext cx="5286380" cy="4714908"/>
          </a:xfrm>
          <a:prstGeom prst="verticalScroll">
            <a:avLst/>
          </a:prstGeom>
          <a:blipFill>
            <a:blip r:embed="rId3"/>
            <a:tile tx="0" ty="0" sx="100000" sy="100000" flip="none" algn="tl"/>
          </a:blip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 «Откуда происходит наша бедность? 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 ...Это совершенно ясно:</a:t>
            </a:r>
          </a:p>
          <a:p>
            <a:pPr>
              <a:buNone/>
            </a:pPr>
            <a:r>
              <a:rPr lang="ru-RU" sz="2800" i="1" dirty="0" smtClean="0">
                <a:solidFill>
                  <a:schemeClr val="tx1"/>
                </a:solidFill>
              </a:rPr>
              <a:t> от занятий преимущественно первичными промыслами»?</a:t>
            </a:r>
            <a:endParaRPr lang="ru-RU" sz="28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572560" cy="114300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 smtClean="0"/>
              <a:t>Затратный характер отраслей  первичного сектора экономики России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357298"/>
            <a:ext cx="8572560" cy="52578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На добычу ресурсов в России приходится значительная доля всех затрат.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Только горнодобывающая промышленность сосредоточивает более </a:t>
            </a:r>
            <a:r>
              <a:rPr lang="ru-RU" sz="2400" baseline="30000" dirty="0" smtClean="0"/>
              <a:t>1</a:t>
            </a:r>
            <a:r>
              <a:rPr lang="ru-RU" sz="2400" dirty="0" smtClean="0"/>
              <a:t>/</a:t>
            </a:r>
            <a:r>
              <a:rPr lang="ru-RU" sz="2400" baseline="-25000" dirty="0" smtClean="0"/>
              <a:t>3</a:t>
            </a:r>
            <a:r>
              <a:rPr lang="ru-RU" sz="2400" dirty="0" smtClean="0"/>
              <a:t> затрат, к ним надо добавить затраты на сельское хозяйство, рыболовство и другие отрасли первичного сектора.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Значительна доля этого сектора в промышленном производстве России — более 20%.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В развитых странах этот показатель не превышает 2—3%.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 в отраслях первичного сектора сконцентрировано более 35% всех работающих.                                                                                                        В США их удельный вес 5%,                                                                                                                     а в Японии еще меньше.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000240"/>
            <a:ext cx="8929718" cy="1470025"/>
          </a:xfrm>
        </p:spPr>
        <p:txBody>
          <a:bodyPr>
            <a:noAutofit/>
          </a:bodyPr>
          <a:lstStyle/>
          <a:p>
            <a:r>
              <a:rPr lang="ru-RU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Тесты </a:t>
            </a:r>
            <a:br>
              <a:rPr lang="ru-RU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240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 теме:</a:t>
            </a:r>
            <a:r>
              <a:rPr lang="ru-RU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60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«Состав </a:t>
            </a:r>
            <a:br>
              <a:rPr lang="ru-RU" sz="360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sz="3600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первичного сектора экономики»</a:t>
            </a:r>
            <a:endParaRPr lang="ru-RU" sz="3600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Лента лицом вниз 4">
            <a:hlinkClick r:id="" action="ppaction://hlinkshowjump?jump=nextslide"/>
          </p:cNvPr>
          <p:cNvSpPr/>
          <p:nvPr/>
        </p:nvSpPr>
        <p:spPr>
          <a:xfrm>
            <a:off x="2857488" y="5072074"/>
            <a:ext cx="3214710" cy="642942"/>
          </a:xfrm>
          <a:prstGeom prst="ribbon">
            <a:avLst>
              <a:gd name="adj1" fmla="val 33333"/>
              <a:gd name="adj2" fmla="val 50000"/>
            </a:avLst>
          </a:prstGeom>
          <a:ln>
            <a:solidFill>
              <a:srgbClr val="FFFFFF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начать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428604"/>
            <a:ext cx="39917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Проверь себя:</a:t>
            </a:r>
            <a:endParaRPr lang="ru-RU" sz="4800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143768" y="1785926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143768" y="350043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143768" y="492919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285728"/>
            <a:ext cx="7715304" cy="1000132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>
              <a:buFont typeface="+mj-lt"/>
              <a:buAutoNum type="arabicPeriod"/>
            </a:pPr>
            <a:r>
              <a:rPr lang="ru-RU" sz="2400" dirty="0" smtClean="0"/>
              <a:t>Какова доля этого  первичного сектора в промышленном производстве?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1714488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35%</a:t>
            </a:r>
            <a:endParaRPr lang="ru-RU" sz="3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0100" y="3357562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5%</a:t>
            </a:r>
            <a:endParaRPr lang="ru-RU" sz="36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00100" y="4857760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 smtClean="0"/>
              <a:t>20%</a:t>
            </a:r>
            <a:endParaRPr lang="ru-RU" sz="3600" dirty="0"/>
          </a:p>
        </p:txBody>
      </p:sp>
      <p:sp>
        <p:nvSpPr>
          <p:cNvPr id="14" name="Скругленный прямоугольник 13">
            <a:hlinkClick r:id="" action="ppaction://hlinkshowjump?jump=endshow"/>
            <a:hlinkHover r:id="" action="ppaction://noaction" highlightClick="1"/>
          </p:cNvPr>
          <p:cNvSpPr/>
          <p:nvPr/>
        </p:nvSpPr>
        <p:spPr>
          <a:xfrm>
            <a:off x="285720" y="6357958"/>
            <a:ext cx="1357322" cy="35719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6429388" y="6072206"/>
            <a:ext cx="2500330" cy="785794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Следующий вопрос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143768" y="1785926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143768" y="350043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143768" y="492919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285728"/>
            <a:ext cx="7715304" cy="1000132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2.Какие отрасли  относятся к отраслям первичного сектора экономики?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1714488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Металлургия, сельское хозяйство,  производство аммиака</a:t>
            </a:r>
            <a:endParaRPr lang="ru-RU" sz="2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0100" y="3357562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Заготовка древесины, рыболовство, добыча каменного угля</a:t>
            </a:r>
            <a:endParaRPr lang="ru-RU" sz="2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00100" y="4857760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тканей из хлопка, заготовка пушнины,  речной сплав леса</a:t>
            </a:r>
            <a:endParaRPr lang="ru-RU" sz="2400" dirty="0"/>
          </a:p>
        </p:txBody>
      </p:sp>
      <p:sp>
        <p:nvSpPr>
          <p:cNvPr id="14" name="Скругленный прямоугольник 13">
            <a:hlinkClick r:id="" action="ppaction://hlinkshowjump?jump=endshow"/>
            <a:hlinkHover r:id="" action="ppaction://noaction" highlightClick="1"/>
          </p:cNvPr>
          <p:cNvSpPr/>
          <p:nvPr/>
        </p:nvSpPr>
        <p:spPr>
          <a:xfrm>
            <a:off x="285720" y="6357958"/>
            <a:ext cx="1357322" cy="35719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6429388" y="6072206"/>
            <a:ext cx="2500330" cy="785794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Следующий вопрос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48E07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143768" y="1785926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143768" y="350043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143768" y="492919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285728"/>
            <a:ext cx="7715304" cy="1000132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3.Какие виды ресурсов относятся к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возобновимым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1714488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Вода, ядерная энергия, железная руда</a:t>
            </a:r>
            <a:endParaRPr lang="ru-RU" sz="2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0100" y="3357562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Нефть, алмазы,  энергия ветра</a:t>
            </a:r>
            <a:endParaRPr lang="ru-RU" sz="2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00100" y="4857760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Вода, лес, почвы</a:t>
            </a:r>
            <a:endParaRPr lang="ru-RU" sz="2400" dirty="0"/>
          </a:p>
        </p:txBody>
      </p:sp>
      <p:sp>
        <p:nvSpPr>
          <p:cNvPr id="14" name="Скругленный прямоугольник 13">
            <a:hlinkClick r:id="" action="ppaction://hlinkshowjump?jump=endshow"/>
            <a:hlinkHover r:id="" action="ppaction://noaction" highlightClick="1"/>
          </p:cNvPr>
          <p:cNvSpPr/>
          <p:nvPr/>
        </p:nvSpPr>
        <p:spPr>
          <a:xfrm>
            <a:off x="285720" y="6357958"/>
            <a:ext cx="1357322" cy="35719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6429388" y="6072206"/>
            <a:ext cx="2500330" cy="785794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Следующий вопрос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143768" y="1785926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143768" y="350043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143768" y="492919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285728"/>
            <a:ext cx="7715304" cy="1000132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Какие ресурсы относятся к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невозбновимым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1714488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Медные руды, мрамор,  природный газ.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0100" y="3357562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Никелевые руды, воздух, почвы</a:t>
            </a:r>
            <a:endParaRPr lang="ru-RU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00100" y="4857760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Солнечная энергия, лес, вода</a:t>
            </a:r>
            <a:endParaRPr lang="ru-RU" dirty="0"/>
          </a:p>
        </p:txBody>
      </p:sp>
      <p:sp>
        <p:nvSpPr>
          <p:cNvPr id="14" name="Скругленный прямоугольник 13">
            <a:hlinkClick r:id="" action="ppaction://hlinkshowjump?jump=endshow"/>
            <a:hlinkHover r:id="" action="ppaction://noaction" highlightClick="1"/>
          </p:cNvPr>
          <p:cNvSpPr/>
          <p:nvPr/>
        </p:nvSpPr>
        <p:spPr>
          <a:xfrm>
            <a:off x="285720" y="6357958"/>
            <a:ext cx="1357322" cy="35719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6429388" y="6072206"/>
            <a:ext cx="2500330" cy="785794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Следующий вопрос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143768" y="1785926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7143768" y="350043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7143768" y="4929198"/>
            <a:ext cx="642942" cy="642942"/>
          </a:xfrm>
          <a:prstGeom prst="ellipse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857224" y="285728"/>
            <a:ext cx="7715304" cy="1000132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5.Каков   уровень занятости работающих в отраслях первичного сектора экономики России и США?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000100" y="1714488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35% и 5%</a:t>
            </a:r>
            <a:endParaRPr lang="ru-RU" sz="24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000100" y="3357562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22% и 3%</a:t>
            </a:r>
            <a:endParaRPr lang="ru-RU" sz="2400" dirty="0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00100" y="4857760"/>
            <a:ext cx="5715040" cy="857256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45% и 10%</a:t>
            </a:r>
            <a:endParaRPr lang="ru-RU" sz="2400" dirty="0"/>
          </a:p>
        </p:txBody>
      </p:sp>
      <p:sp>
        <p:nvSpPr>
          <p:cNvPr id="14" name="Скругленный прямоугольник 13">
            <a:hlinkClick r:id="" action="ppaction://hlinkshowjump?jump=endshow"/>
            <a:hlinkHover r:id="" action="ppaction://noaction" highlightClick="1"/>
          </p:cNvPr>
          <p:cNvSpPr/>
          <p:nvPr/>
        </p:nvSpPr>
        <p:spPr>
          <a:xfrm>
            <a:off x="285720" y="6357958"/>
            <a:ext cx="1357322" cy="35719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Стрелка вправо 14">
            <a:hlinkClick r:id="" action="ppaction://hlinkshowjump?jump=nextslide"/>
          </p:cNvPr>
          <p:cNvSpPr/>
          <p:nvPr/>
        </p:nvSpPr>
        <p:spPr>
          <a:xfrm>
            <a:off x="7715272" y="6072206"/>
            <a:ext cx="1071570" cy="785794"/>
          </a:xfrm>
          <a:prstGeom prst="right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далее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25470"/>
          </a:xfr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Повторение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785794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1. Территориальной структурой хозяйства называется: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142984"/>
            <a:ext cx="85011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а) деление </a:t>
            </a:r>
            <a:r>
              <a:rPr lang="ru-RU" sz="2000" dirty="0"/>
              <a:t>России на экономические районы</a:t>
            </a:r>
          </a:p>
          <a:p>
            <a:r>
              <a:rPr lang="ru-RU" sz="2000" dirty="0" smtClean="0"/>
              <a:t>б) сочетание</a:t>
            </a:r>
            <a:r>
              <a:rPr lang="ru-RU" sz="2000" dirty="0"/>
              <a:t>, взаимосвязи и взаиморасположение районов, центров</a:t>
            </a:r>
          </a:p>
          <a:p>
            <a:r>
              <a:rPr lang="ru-RU" sz="2000" dirty="0" smtClean="0"/>
              <a:t>в) расположение </a:t>
            </a:r>
            <a:r>
              <a:rPr lang="ru-RU" sz="2000" dirty="0"/>
              <a:t>предприятий на территории страны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2143116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2. К производственной сфере хозяйства относятся:</a:t>
            </a:r>
          </a:p>
        </p:txBody>
      </p:sp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285720" y="2500306"/>
            <a:ext cx="88582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4463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)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наука     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)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промышленность</a:t>
            </a:r>
            <a:r>
              <a:rPr lang="ru-RU" sz="2000" dirty="0" smtClean="0"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образование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     г) торговля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4463" algn="l"/>
              </a:tabLst>
            </a:pPr>
            <a:r>
              <a:rPr kumimoji="0" lang="ru-RU" sz="20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д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) сельское хозяйство   е) транспорт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143248"/>
            <a:ext cx="9144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3. Межотраслевым комплексом называется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57158" y="3429000"/>
            <a:ext cx="582114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)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совокупность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отраслей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имеющих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тесные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связи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85720" y="5072074"/>
            <a:ext cx="828739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совокупность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предприятий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однородных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производимой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продукции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4500570"/>
            <a:ext cx="518892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4.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Отрасль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народного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хозяйства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-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это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285720" y="5357826"/>
            <a:ext cx="685347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совокупность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предприятий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использующих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похожее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сырье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5643578"/>
            <a:ext cx="55480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5. </a:t>
            </a:r>
            <a:r>
              <a:rPr lang="ru-RU" sz="2400" b="1" dirty="0"/>
              <a:t>Непроизводственная сфера включает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0977" y="4786322"/>
            <a:ext cx="89330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а)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совокупность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предприятий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расположенных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одном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экономическом  районе</a:t>
            </a:r>
            <a:endParaRPr lang="ru-RU" sz="2000" dirty="0"/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357158" y="3714752"/>
            <a:ext cx="564596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б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отрасли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продукция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которых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взаимозаменяема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428596" y="4000504"/>
            <a:ext cx="760682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)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группа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взаимосвязанных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отраслей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выполняющих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определенную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 народнохозяйственную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ea typeface="Times New Roman" pitchFamily="18" charset="0"/>
                <a:cs typeface="Times New Roman" pitchFamily="18" charset="0"/>
              </a:rPr>
              <a:t>задачу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7158" y="5929330"/>
            <a:ext cx="58607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а)строительство б) бытовое обслуживание  в) связь </a:t>
            </a:r>
          </a:p>
          <a:p>
            <a:r>
              <a:rPr lang="ru-RU" sz="2000" dirty="0" smtClean="0"/>
              <a:t> г) промышленность    </a:t>
            </a:r>
            <a:r>
              <a:rPr lang="ru-RU" sz="2000" dirty="0" err="1" smtClean="0"/>
              <a:t>д</a:t>
            </a:r>
            <a:r>
              <a:rPr lang="ru-RU" sz="2000" dirty="0" smtClean="0"/>
              <a:t>) коммунальное хозяйство</a:t>
            </a:r>
            <a:endParaRPr lang="ru-RU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928662" y="2500306"/>
            <a:ext cx="36327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б) промышленность г) торговля</a:t>
            </a:r>
            <a:endParaRPr lang="ru-RU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428596" y="6072206"/>
            <a:ext cx="612616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б) бытовое обслуживание </a:t>
            </a:r>
            <a:r>
              <a:rPr lang="ru-RU" sz="2000" dirty="0" err="1" smtClean="0"/>
              <a:t>д</a:t>
            </a:r>
            <a:r>
              <a:rPr lang="ru-RU" sz="2000" dirty="0" smtClean="0"/>
              <a:t>) коммунальное хозяйство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9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39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allAtOnce"/>
      <p:bldP spid="6" grpId="0"/>
      <p:bldP spid="18433" grpId="0" build="allAtOnce"/>
      <p:bldP spid="8" grpId="0"/>
      <p:bldP spid="18434" grpId="0"/>
      <p:bldP spid="18434" grpId="1"/>
      <p:bldP spid="18435" grpId="0"/>
      <p:bldP spid="18436" grpId="0"/>
      <p:bldP spid="18438" grpId="0"/>
      <p:bldP spid="18438" grpId="1"/>
      <p:bldP spid="14" grpId="0"/>
      <p:bldP spid="15" grpId="0"/>
      <p:bldP spid="15" grpId="1"/>
      <p:bldP spid="18439" grpId="0"/>
      <p:bldP spid="18439" grpId="1"/>
      <p:bldP spid="18440" grpId="0"/>
      <p:bldP spid="19" grpId="0"/>
      <p:bldP spid="19" grpId="1"/>
      <p:bldP spid="20" grpId="0"/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Использованные ресурсы:</a:t>
            </a:r>
            <a:endParaRPr lang="ru-RU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52596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География России: Учеб. для 8-9 </a:t>
            </a:r>
            <a:r>
              <a:rPr lang="ru-RU" sz="2000" dirty="0" err="1" smtClean="0"/>
              <a:t>кл</a:t>
            </a:r>
            <a:r>
              <a:rPr lang="ru-RU" sz="2000" dirty="0" smtClean="0"/>
              <a:t>. </a:t>
            </a:r>
            <a:r>
              <a:rPr lang="ru-RU" sz="2000" dirty="0" err="1" smtClean="0"/>
              <a:t>общеобразоват.учреждений</a:t>
            </a:r>
            <a:r>
              <a:rPr lang="ru-RU" sz="2000" dirty="0" smtClean="0"/>
              <a:t>/ под редакцией В.П. Дронова. Кн.1: Природа население, хозяйство. 8 </a:t>
            </a:r>
            <a:r>
              <a:rPr lang="ru-RU" sz="2000" dirty="0" err="1" smtClean="0"/>
              <a:t>кл</a:t>
            </a:r>
            <a:r>
              <a:rPr lang="ru-RU" sz="2000" dirty="0" smtClean="0"/>
              <a:t>.- М: Дрофа, 2009. – 202 с. </a:t>
            </a:r>
            <a:endParaRPr lang="ru-RU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ru-RU" sz="2000" dirty="0" smtClean="0"/>
              <a:t>Клипы :</a:t>
            </a:r>
            <a:r>
              <a:rPr lang="en-US" sz="2000" dirty="0" smtClean="0"/>
              <a:t> </a:t>
            </a:r>
            <a:r>
              <a:rPr lang="en-US" sz="2000" dirty="0" smtClean="0">
                <a:hlinkClick r:id="rId2"/>
              </a:rPr>
              <a:t>http://office.microsoft.com/ru-ru/images/?Origin=EC790014051049&amp;CTT=6&amp;ver=12&amp;app=powerpnt.exe</a:t>
            </a:r>
            <a:endParaRPr lang="ru-RU" sz="2000" dirty="0" smtClean="0"/>
          </a:p>
          <a:p>
            <a:pPr marL="457200" indent="-457200">
              <a:buFont typeface="+mj-lt"/>
              <a:buAutoNum type="arabicPeriod"/>
            </a:pPr>
            <a:endParaRPr lang="ru-RU" sz="2000" dirty="0" smtClean="0"/>
          </a:p>
          <a:p>
            <a:pPr marL="457200" indent="-457200">
              <a:buFont typeface="+mj-lt"/>
              <a:buAutoNum type="arabicPeriod"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Домашнее  задание</a:t>
            </a:r>
            <a:b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§ 47</a:t>
            </a:r>
            <a:endParaRPr lang="ru-RU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Скругленный прямоугольник 3">
            <a:hlinkClick r:id="" action="ppaction://hlinkshowjump?jump=endshow"/>
            <a:hlinkHover r:id="" action="ppaction://noaction" highlightClick="1"/>
          </p:cNvPr>
          <p:cNvSpPr/>
          <p:nvPr/>
        </p:nvSpPr>
        <p:spPr>
          <a:xfrm>
            <a:off x="3714744" y="5929330"/>
            <a:ext cx="1357322" cy="357190"/>
          </a:xfrm>
          <a:prstGeom prst="round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выход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План изучения темы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75749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Состав первичного сектора </a:t>
            </a:r>
            <a:r>
              <a:rPr lang="ru-RU" dirty="0" err="1" smtClean="0"/>
              <a:t>экрномики</a:t>
            </a:r>
            <a:r>
              <a:rPr lang="ru-RU" dirty="0" smtClean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Особенности входящих в него отраслей.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Выдающаяся роль первичного сектора в экономике.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42852"/>
            <a:ext cx="8328883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Состав первичного сектора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2857488" y="1071546"/>
            <a:ext cx="285752" cy="1000132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7358082" y="1071546"/>
            <a:ext cx="285752" cy="1000132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2071678"/>
            <a:ext cx="5286412" cy="92869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Добывающая промышленность</a:t>
            </a:r>
            <a:endParaRPr lang="ru-RU" sz="28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357950" y="2071678"/>
            <a:ext cx="2357454" cy="928694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Сельское хозяйство</a:t>
            </a:r>
            <a:endParaRPr lang="ru-RU" sz="2800" b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34" y="3143248"/>
            <a:ext cx="2590818" cy="1000132"/>
          </a:xfrm>
          <a:prstGeom prst="roundRect">
            <a:avLst/>
          </a:prstGeom>
          <a:solidFill>
            <a:srgbClr val="00B050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Добыча животного и растительного сырья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86116" y="3143248"/>
            <a:ext cx="2500330" cy="1000132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Горнодобывающая промышленность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>
            <a:hlinkClick r:id="rId2" action="ppaction://hlinksldjump"/>
          </p:cNvPr>
          <p:cNvSpPr/>
          <p:nvPr/>
        </p:nvSpPr>
        <p:spPr>
          <a:xfrm>
            <a:off x="500034" y="4357694"/>
            <a:ext cx="2500330" cy="228601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Заготовка леса и</a:t>
            </a:r>
          </a:p>
          <a:p>
            <a:pPr algn="ctr"/>
            <a:r>
              <a:rPr lang="ru-RU" sz="2400" dirty="0" smtClean="0"/>
              <a:t> пушнины, </a:t>
            </a:r>
          </a:p>
          <a:p>
            <a:pPr algn="ctr"/>
            <a:r>
              <a:rPr lang="ru-RU" sz="2400" dirty="0" smtClean="0"/>
              <a:t>лов рыбы</a:t>
            </a:r>
          </a:p>
          <a:p>
            <a:pPr algn="ctr"/>
            <a:r>
              <a:rPr lang="ru-RU" sz="2400" dirty="0" smtClean="0"/>
              <a:t> и морского зверя</a:t>
            </a:r>
          </a:p>
          <a:p>
            <a:pPr algn="ctr"/>
            <a:endParaRPr lang="ru-RU" sz="2400" dirty="0"/>
          </a:p>
          <a:p>
            <a:pPr algn="ctr"/>
            <a:endParaRPr lang="ru-RU" sz="2400" dirty="0"/>
          </a:p>
        </p:txBody>
      </p:sp>
      <p:sp>
        <p:nvSpPr>
          <p:cNvPr id="16" name="Прямоугольник 15">
            <a:hlinkClick r:id="rId3" action="ppaction://hlinksldjump"/>
          </p:cNvPr>
          <p:cNvSpPr/>
          <p:nvPr/>
        </p:nvSpPr>
        <p:spPr>
          <a:xfrm>
            <a:off x="3286116" y="4357694"/>
            <a:ext cx="2500330" cy="22860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Добыча руд металлов,</a:t>
            </a:r>
          </a:p>
          <a:p>
            <a:pPr algn="ctr"/>
            <a:r>
              <a:rPr lang="ru-RU" sz="2400" dirty="0" smtClean="0"/>
              <a:t>нерудных полезных ископаемых,</a:t>
            </a:r>
          </a:p>
          <a:p>
            <a:pPr algn="ctr"/>
            <a:r>
              <a:rPr lang="ru-RU" sz="2400" dirty="0" smtClean="0"/>
              <a:t>топлива</a:t>
            </a:r>
            <a:endParaRPr lang="ru-RU" sz="2400" dirty="0"/>
          </a:p>
        </p:txBody>
      </p:sp>
      <p:sp>
        <p:nvSpPr>
          <p:cNvPr id="17" name="Прямоугольник 16">
            <a:hlinkClick r:id="rId4" action="ppaction://hlinksldjump"/>
          </p:cNvPr>
          <p:cNvSpPr/>
          <p:nvPr/>
        </p:nvSpPr>
        <p:spPr>
          <a:xfrm>
            <a:off x="6357950" y="3143248"/>
            <a:ext cx="2357454" cy="350046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Использование</a:t>
            </a:r>
          </a:p>
          <a:p>
            <a:pPr algn="ctr"/>
            <a:r>
              <a:rPr lang="ru-RU" sz="2400" dirty="0" smtClean="0"/>
              <a:t>земельных,</a:t>
            </a:r>
          </a:p>
          <a:p>
            <a:pPr algn="ctr"/>
            <a:r>
              <a:rPr lang="ru-RU" sz="2400" dirty="0" smtClean="0"/>
              <a:t>водных,</a:t>
            </a:r>
          </a:p>
          <a:p>
            <a:pPr algn="ctr"/>
            <a:r>
              <a:rPr lang="ru-RU" sz="2400" dirty="0" smtClean="0"/>
              <a:t>и </a:t>
            </a:r>
          </a:p>
          <a:p>
            <a:pPr algn="ctr"/>
            <a:r>
              <a:rPr lang="ru-RU" sz="2400" dirty="0" smtClean="0"/>
              <a:t>климатических ресурсов</a:t>
            </a:r>
          </a:p>
          <a:p>
            <a:pPr algn="ctr"/>
            <a:endParaRPr lang="ru-RU" sz="2400" dirty="0"/>
          </a:p>
          <a:p>
            <a:pPr algn="ctr"/>
            <a:endParaRPr lang="ru-RU" sz="2400" dirty="0" smtClean="0"/>
          </a:p>
          <a:p>
            <a:pPr algn="ctr"/>
            <a:endParaRPr lang="ru-RU" sz="2400" dirty="0"/>
          </a:p>
        </p:txBody>
      </p:sp>
      <p:sp>
        <p:nvSpPr>
          <p:cNvPr id="19" name="Стрелка вправо 18">
            <a:hlinkClick r:id="rId5" action="ppaction://hlinksldjump"/>
          </p:cNvPr>
          <p:cNvSpPr/>
          <p:nvPr/>
        </p:nvSpPr>
        <p:spPr>
          <a:xfrm>
            <a:off x="7643834" y="6072206"/>
            <a:ext cx="1000132" cy="500066"/>
          </a:xfrm>
          <a:prstGeom prst="rightArrow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748" y="-1"/>
            <a:ext cx="9563163" cy="7179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142976" y="-498475"/>
            <a:ext cx="6667500" cy="7797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034" y="0"/>
            <a:ext cx="9564352" cy="721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0007" y="0"/>
            <a:ext cx="9838396" cy="714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Стрелка влево 8">
            <a:hlinkClick r:id="rId6" action="ppaction://hlinksldjump"/>
          </p:cNvPr>
          <p:cNvSpPr/>
          <p:nvPr/>
        </p:nvSpPr>
        <p:spPr>
          <a:xfrm>
            <a:off x="7000892" y="6215082"/>
            <a:ext cx="1357322" cy="642918"/>
          </a:xfrm>
          <a:prstGeom prst="left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едный рудник.Юта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500091"/>
            <a:ext cx="9144000" cy="7500963"/>
          </a:xfrm>
        </p:spPr>
      </p:pic>
      <p:pic>
        <p:nvPicPr>
          <p:cNvPr id="5" name="Рисунок 4" descr="платформа1.JPG"/>
          <p:cNvPicPr>
            <a:picLocks noChangeAspect="1"/>
          </p:cNvPicPr>
          <p:nvPr/>
        </p:nvPicPr>
        <p:blipFill>
          <a:blip r:embed="rId3">
            <a:lum bright="10000" contrast="10000"/>
          </a:blip>
          <a:stretch>
            <a:fillRect/>
          </a:stretch>
        </p:blipFill>
        <p:spPr>
          <a:xfrm rot="204059">
            <a:off x="-1246940" y="-954326"/>
            <a:ext cx="10806281" cy="8608318"/>
          </a:xfrm>
          <a:prstGeom prst="rect">
            <a:avLst/>
          </a:prstGeom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000165" y="-428652"/>
            <a:ext cx="10616481" cy="785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Стрелка влево 7">
            <a:hlinkClick r:id="rId5" action="ppaction://hlinksldjump"/>
          </p:cNvPr>
          <p:cNvSpPr/>
          <p:nvPr/>
        </p:nvSpPr>
        <p:spPr>
          <a:xfrm>
            <a:off x="7000892" y="6215082"/>
            <a:ext cx="1357322" cy="642918"/>
          </a:xfrm>
          <a:prstGeom prst="left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химобработка.JPG" hidden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Содержимое 6" descr="{6FD5C422-51F6-4911-8424-FBE16246BE30}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227127" cy="6858000"/>
          </a:xfrm>
        </p:spPr>
      </p:pic>
      <p:pic>
        <p:nvPicPr>
          <p:cNvPr id="8" name="Рисунок 7" descr="Вспашк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0"/>
            <a:ext cx="9227127" cy="6858000"/>
          </a:xfrm>
          <a:prstGeom prst="rect">
            <a:avLst/>
          </a:prstGeom>
        </p:spPr>
      </p:pic>
      <p:pic>
        <p:nvPicPr>
          <p:cNvPr id="9" name="Рисунок 8" descr="{CF90D2A6-3202-4597-B47A-BE61A6839638}.JPG"/>
          <p:cNvPicPr>
            <a:picLocks noChangeAspect="1"/>
          </p:cNvPicPr>
          <p:nvPr/>
        </p:nvPicPr>
        <p:blipFill>
          <a:blip r:embed="rId5">
            <a:lum bright="10000"/>
          </a:blip>
          <a:stretch>
            <a:fillRect/>
          </a:stretch>
        </p:blipFill>
        <p:spPr>
          <a:xfrm>
            <a:off x="0" y="61784"/>
            <a:ext cx="9144000" cy="6796216"/>
          </a:xfrm>
          <a:prstGeom prst="rect">
            <a:avLst/>
          </a:prstGeom>
        </p:spPr>
      </p:pic>
      <p:sp>
        <p:nvSpPr>
          <p:cNvPr id="13" name="Стрелка влево 12">
            <a:hlinkClick r:id="rId6" action="ppaction://hlinksldjump"/>
          </p:cNvPr>
          <p:cNvSpPr/>
          <p:nvPr/>
        </p:nvSpPr>
        <p:spPr>
          <a:xfrm>
            <a:off x="7000892" y="6215082"/>
            <a:ext cx="1357322" cy="642918"/>
          </a:xfrm>
          <a:prstGeom prst="leftArrow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 smtClean="0"/>
              <a:t>Отличие отраслей первичного сектора от других отраслей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Во-первых, они добывают сырье, </a:t>
            </a:r>
            <a:r>
              <a:rPr lang="ru-RU" dirty="0" smtClean="0"/>
              <a:t>созданное </a:t>
            </a:r>
            <a:r>
              <a:rPr lang="ru-RU" dirty="0"/>
              <a:t>самой природой.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Во-вторых, уровень развития и </a:t>
            </a:r>
            <a:r>
              <a:rPr lang="ru-RU" dirty="0" smtClean="0"/>
              <a:t>география </a:t>
            </a:r>
            <a:r>
              <a:rPr lang="ru-RU" dirty="0"/>
              <a:t>данных отраслей сильно зависят от </a:t>
            </a:r>
            <a:r>
              <a:rPr lang="ru-RU" dirty="0" smtClean="0"/>
              <a:t>природных </a:t>
            </a:r>
            <a:r>
              <a:rPr lang="ru-RU" dirty="0"/>
              <a:t>условий и размещения ресурсов. </a:t>
            </a:r>
            <a:endParaRPr lang="ru-RU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В-третьих</a:t>
            </a:r>
            <a:r>
              <a:rPr lang="ru-RU" dirty="0"/>
              <a:t>, при развитии этих отраслей необходимо </a:t>
            </a:r>
            <a:r>
              <a:rPr lang="ru-RU" dirty="0" smtClean="0"/>
              <a:t>учитывать</a:t>
            </a:r>
            <a:r>
              <a:rPr lang="ru-RU" dirty="0"/>
              <a:t>, что многие виды используемых ресурсов </a:t>
            </a:r>
            <a:r>
              <a:rPr lang="ru-RU" dirty="0" smtClean="0"/>
              <a:t>ограниченны </a:t>
            </a:r>
            <a:r>
              <a:rPr lang="ru-RU" dirty="0"/>
              <a:t>и </a:t>
            </a:r>
            <a:r>
              <a:rPr lang="ru-RU" dirty="0" err="1" smtClean="0"/>
              <a:t>невозобновимы</a:t>
            </a:r>
            <a:r>
              <a:rPr lang="ru-RU" dirty="0" smtClean="0"/>
              <a:t>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В-четвертых</a:t>
            </a:r>
            <a:r>
              <a:rPr lang="ru-RU" dirty="0"/>
              <a:t>, добывающая промышленность очень </a:t>
            </a:r>
            <a:r>
              <a:rPr lang="ru-RU" dirty="0" smtClean="0"/>
              <a:t>трудоемка </a:t>
            </a:r>
            <a:r>
              <a:rPr lang="ru-RU" dirty="0"/>
              <a:t>и требует дорогостоящего оборудования.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143000"/>
          </a:xfr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Природные ресурсы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00034" y="1714488"/>
            <a:ext cx="3530598" cy="65880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характеру возобновления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5000628" y="1714488"/>
            <a:ext cx="3929090" cy="714379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отношению к компонентам </a:t>
            </a:r>
          </a:p>
          <a:p>
            <a:pPr algn="ctr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природы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341297" y="2928934"/>
            <a:ext cx="1800225" cy="57626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i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Исчерпаемые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2357422" y="2928934"/>
            <a:ext cx="1946273" cy="57626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неисчерпаемые</a:t>
            </a:r>
          </a:p>
        </p:txBody>
      </p:sp>
      <p:sp>
        <p:nvSpPr>
          <p:cNvPr id="32775" name="Text Box 7"/>
          <p:cNvSpPr txBox="1">
            <a:spLocks noChangeArrowheads="1"/>
          </p:cNvSpPr>
          <p:nvPr/>
        </p:nvSpPr>
        <p:spPr bwMode="auto">
          <a:xfrm>
            <a:off x="214282" y="5072074"/>
            <a:ext cx="2000264" cy="14773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u="sng" dirty="0" err="1" smtClean="0"/>
              <a:t>Возобновимые</a:t>
            </a:r>
            <a:r>
              <a:rPr lang="ru-RU" sz="2000" b="1" u="sng" dirty="0"/>
              <a:t>:</a:t>
            </a:r>
          </a:p>
          <a:p>
            <a:pPr algn="ctr">
              <a:spcBef>
                <a:spcPct val="50000"/>
              </a:spcBef>
            </a:pPr>
            <a:r>
              <a:rPr lang="ru-RU" sz="2000" b="1" i="1" dirty="0" smtClean="0"/>
              <a:t>биологические</a:t>
            </a:r>
            <a:r>
              <a:rPr lang="en-US" sz="2000" b="1" i="1" dirty="0" smtClean="0"/>
              <a:t> </a:t>
            </a:r>
            <a:r>
              <a:rPr lang="ru-RU" sz="2000" b="1" i="1" dirty="0" smtClean="0"/>
              <a:t>земельные </a:t>
            </a:r>
            <a:r>
              <a:rPr lang="en-US" sz="2000" b="1" i="1" dirty="0"/>
              <a:t> </a:t>
            </a:r>
            <a:r>
              <a:rPr lang="en-US" sz="2000" b="1" i="1" dirty="0" smtClean="0"/>
              <a:t>  </a:t>
            </a:r>
            <a:r>
              <a:rPr lang="ru-RU" sz="2000" b="1" i="1" dirty="0" smtClean="0"/>
              <a:t>водные</a:t>
            </a:r>
            <a:endParaRPr lang="ru-RU" sz="2000" b="1" i="1" dirty="0"/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2500298" y="5072074"/>
            <a:ext cx="2357454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b="1" u="sng" dirty="0" err="1"/>
              <a:t>Невозобновимые</a:t>
            </a:r>
            <a:endParaRPr lang="ru-RU" sz="2000" b="1" u="sng" dirty="0"/>
          </a:p>
          <a:p>
            <a:r>
              <a:rPr lang="ru-RU" sz="2000" b="1" i="1" dirty="0"/>
              <a:t>минеральные</a:t>
            </a:r>
          </a:p>
        </p:txBody>
      </p:sp>
      <p:sp>
        <p:nvSpPr>
          <p:cNvPr id="32783" name="Rectangle 15"/>
          <p:cNvSpPr>
            <a:spLocks noChangeArrowheads="1"/>
          </p:cNvSpPr>
          <p:nvPr/>
        </p:nvSpPr>
        <p:spPr bwMode="auto">
          <a:xfrm>
            <a:off x="6572264" y="2714620"/>
            <a:ext cx="2128864" cy="5762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 b="1" i="1" dirty="0"/>
              <a:t>биологические</a:t>
            </a:r>
          </a:p>
        </p:txBody>
      </p:sp>
      <p:sp>
        <p:nvSpPr>
          <p:cNvPr id="32784" name="Rectangle 16"/>
          <p:cNvSpPr>
            <a:spLocks noChangeArrowheads="1"/>
          </p:cNvSpPr>
          <p:nvPr/>
        </p:nvSpPr>
        <p:spPr bwMode="auto">
          <a:xfrm>
            <a:off x="6572264" y="3435345"/>
            <a:ext cx="2128864" cy="5762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 b="1" i="1" dirty="0"/>
              <a:t>климатические</a:t>
            </a:r>
          </a:p>
        </p:txBody>
      </p:sp>
      <p:sp>
        <p:nvSpPr>
          <p:cNvPr id="32785" name="Rectangle 17"/>
          <p:cNvSpPr>
            <a:spLocks noChangeArrowheads="1"/>
          </p:cNvSpPr>
          <p:nvPr/>
        </p:nvSpPr>
        <p:spPr bwMode="auto">
          <a:xfrm>
            <a:off x="6572264" y="4083045"/>
            <a:ext cx="2128864" cy="5762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 b="1" i="1"/>
              <a:t>водные</a:t>
            </a:r>
          </a:p>
        </p:txBody>
      </p:sp>
      <p:sp>
        <p:nvSpPr>
          <p:cNvPr id="32786" name="Rectangle 18"/>
          <p:cNvSpPr>
            <a:spLocks noChangeArrowheads="1"/>
          </p:cNvSpPr>
          <p:nvPr/>
        </p:nvSpPr>
        <p:spPr bwMode="auto">
          <a:xfrm>
            <a:off x="6572264" y="4730745"/>
            <a:ext cx="2128864" cy="5762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 b="1" i="1" dirty="0"/>
              <a:t>земельные</a:t>
            </a:r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6572264" y="5378445"/>
            <a:ext cx="2128864" cy="5762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000" b="1" i="1" dirty="0"/>
              <a:t>минеральные</a:t>
            </a:r>
          </a:p>
        </p:txBody>
      </p:sp>
      <p:sp>
        <p:nvSpPr>
          <p:cNvPr id="32791" name="Line 23"/>
          <p:cNvSpPr>
            <a:spLocks noChangeShapeType="1"/>
          </p:cNvSpPr>
          <p:nvPr/>
        </p:nvSpPr>
        <p:spPr bwMode="auto">
          <a:xfrm>
            <a:off x="6138876" y="5738807"/>
            <a:ext cx="433388" cy="0"/>
          </a:xfrm>
          <a:prstGeom prst="lin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sz="2000"/>
          </a:p>
        </p:txBody>
      </p:sp>
      <p:sp>
        <p:nvSpPr>
          <p:cNvPr id="32792" name="Line 24"/>
          <p:cNvSpPr>
            <a:spLocks noChangeShapeType="1"/>
          </p:cNvSpPr>
          <p:nvPr/>
        </p:nvSpPr>
        <p:spPr bwMode="auto">
          <a:xfrm>
            <a:off x="6138876" y="4946645"/>
            <a:ext cx="433388" cy="0"/>
          </a:xfrm>
          <a:prstGeom prst="lin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sz="2000"/>
          </a:p>
        </p:txBody>
      </p:sp>
      <p:sp>
        <p:nvSpPr>
          <p:cNvPr id="32793" name="Line 25"/>
          <p:cNvSpPr>
            <a:spLocks noChangeShapeType="1"/>
          </p:cNvSpPr>
          <p:nvPr/>
        </p:nvSpPr>
        <p:spPr bwMode="auto">
          <a:xfrm>
            <a:off x="6138876" y="4298945"/>
            <a:ext cx="433388" cy="0"/>
          </a:xfrm>
          <a:prstGeom prst="lin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sz="2000"/>
          </a:p>
        </p:txBody>
      </p:sp>
      <p:sp>
        <p:nvSpPr>
          <p:cNvPr id="32794" name="Line 26"/>
          <p:cNvSpPr>
            <a:spLocks noChangeShapeType="1"/>
          </p:cNvSpPr>
          <p:nvPr/>
        </p:nvSpPr>
        <p:spPr bwMode="auto">
          <a:xfrm>
            <a:off x="6138876" y="3722682"/>
            <a:ext cx="433388" cy="0"/>
          </a:xfrm>
          <a:prstGeom prst="lin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sz="2000"/>
          </a:p>
        </p:txBody>
      </p:sp>
      <p:sp>
        <p:nvSpPr>
          <p:cNvPr id="32795" name="Line 27"/>
          <p:cNvSpPr>
            <a:spLocks noChangeShapeType="1"/>
          </p:cNvSpPr>
          <p:nvPr/>
        </p:nvSpPr>
        <p:spPr bwMode="auto">
          <a:xfrm>
            <a:off x="6138876" y="3001957"/>
            <a:ext cx="433388" cy="0"/>
          </a:xfrm>
          <a:prstGeom prst="line">
            <a:avLst/>
          </a:prstGeom>
          <a:ln w="28575">
            <a:solidFill>
              <a:schemeClr val="tx1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sz="2000"/>
          </a:p>
        </p:txBody>
      </p:sp>
      <p:cxnSp>
        <p:nvCxnSpPr>
          <p:cNvPr id="30" name="Прямая соединительная линия 29"/>
          <p:cNvCxnSpPr>
            <a:endCxn id="32791" idx="0"/>
          </p:cNvCxnSpPr>
          <p:nvPr/>
        </p:nvCxnSpPr>
        <p:spPr>
          <a:xfrm rot="5400000">
            <a:off x="4486288" y="4081458"/>
            <a:ext cx="3309937" cy="476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трелка вниз 31"/>
          <p:cNvSpPr/>
          <p:nvPr/>
        </p:nvSpPr>
        <p:spPr>
          <a:xfrm>
            <a:off x="2214546" y="1142984"/>
            <a:ext cx="214314" cy="571504"/>
          </a:xfrm>
          <a:prstGeom prst="down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низ 32"/>
          <p:cNvSpPr/>
          <p:nvPr/>
        </p:nvSpPr>
        <p:spPr>
          <a:xfrm>
            <a:off x="6500826" y="1142984"/>
            <a:ext cx="214314" cy="571504"/>
          </a:xfrm>
          <a:prstGeom prst="downArrow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 стрелкой 34"/>
          <p:cNvCxnSpPr>
            <a:stCxn id="32771" idx="2"/>
            <a:endCxn id="32773" idx="0"/>
          </p:cNvCxnSpPr>
          <p:nvPr/>
        </p:nvCxnSpPr>
        <p:spPr>
          <a:xfrm rot="5400000">
            <a:off x="1475550" y="2139151"/>
            <a:ext cx="555644" cy="102392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32771" idx="2"/>
            <a:endCxn id="32774" idx="0"/>
          </p:cNvCxnSpPr>
          <p:nvPr/>
        </p:nvCxnSpPr>
        <p:spPr>
          <a:xfrm rot="16200000" flipH="1">
            <a:off x="2520124" y="2118499"/>
            <a:ext cx="555644" cy="106522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32773" idx="2"/>
            <a:endCxn id="32775" idx="0"/>
          </p:cNvCxnSpPr>
          <p:nvPr/>
        </p:nvCxnSpPr>
        <p:spPr>
          <a:xfrm rot="5400000">
            <a:off x="444473" y="4275137"/>
            <a:ext cx="1566878" cy="2699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endCxn id="32776" idx="0"/>
          </p:cNvCxnSpPr>
          <p:nvPr/>
        </p:nvCxnSpPr>
        <p:spPr>
          <a:xfrm>
            <a:off x="1500166" y="3500438"/>
            <a:ext cx="2178859" cy="157163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2357422" y="3500438"/>
            <a:ext cx="1928826" cy="157163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Энергия  ядерная,</a:t>
            </a:r>
          </a:p>
          <a:p>
            <a:pPr algn="ctr"/>
            <a:r>
              <a:rPr lang="ru-RU" dirty="0" smtClean="0"/>
              <a:t>Солнечная, ветра, приливов и отливов,</a:t>
            </a:r>
          </a:p>
          <a:p>
            <a:pPr algn="ctr"/>
            <a:r>
              <a:rPr lang="ru-RU" dirty="0" smtClean="0"/>
              <a:t>морских течений 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2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2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2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2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2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327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774"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83" grpId="0" animBg="1"/>
      <p:bldP spid="32784" grpId="0" animBg="1"/>
      <p:bldP spid="32785" grpId="0" animBg="1"/>
      <p:bldP spid="32786" grpId="0" animBg="1"/>
      <p:bldP spid="32787" grpId="0" animBg="1"/>
      <p:bldP spid="32791" grpId="0" animBg="1"/>
      <p:bldP spid="32792" grpId="0" animBg="1"/>
      <p:bldP spid="32793" grpId="0" animBg="1"/>
      <p:bldP spid="32794" grpId="0" animBg="1"/>
      <p:bldP spid="32795" grpId="0" animBg="1"/>
      <p:bldP spid="32" grpId="0" animBg="1"/>
      <p:bldP spid="33" grpId="0" animBg="1"/>
      <p:bldP spid="2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</TotalTime>
  <Words>953</Words>
  <Application>Microsoft Office PowerPoint</Application>
  <PresentationFormat>Экран (4:3)</PresentationFormat>
  <Paragraphs>226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Повторение</vt:lpstr>
      <vt:lpstr>План изучения темы урока:</vt:lpstr>
      <vt:lpstr>Слайд 4</vt:lpstr>
      <vt:lpstr>Слайд 5</vt:lpstr>
      <vt:lpstr>Слайд 6</vt:lpstr>
      <vt:lpstr>Слайд 7</vt:lpstr>
      <vt:lpstr>Отличие отраслей первичного сектора от других отраслей</vt:lpstr>
      <vt:lpstr>Природные ресурсы</vt:lpstr>
      <vt:lpstr>Наиболее крупные промышленные компании России</vt:lpstr>
      <vt:lpstr> Проблемы добывающих отраслей. </vt:lpstr>
      <vt:lpstr>Согласны ли вы со словами  Д.И. Менделеева:</vt:lpstr>
      <vt:lpstr>Затратный характер отраслей  первичного сектора экономики России</vt:lpstr>
      <vt:lpstr>Тесты  по теме: «Состав  первичного сектора экономики»</vt:lpstr>
      <vt:lpstr>Слайд 15</vt:lpstr>
      <vt:lpstr>Слайд 16</vt:lpstr>
      <vt:lpstr>Слайд 17</vt:lpstr>
      <vt:lpstr>Слайд 18</vt:lpstr>
      <vt:lpstr>Слайд 19</vt:lpstr>
      <vt:lpstr>Использованные ресурсы:</vt:lpstr>
      <vt:lpstr>Домашнее  задание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Нина Валентиновна</dc:creator>
  <cp:lastModifiedBy>Карезина Нина Валентиновна</cp:lastModifiedBy>
  <cp:revision>10</cp:revision>
  <dcterms:created xsi:type="dcterms:W3CDTF">2009-03-31T19:00:44Z</dcterms:created>
  <dcterms:modified xsi:type="dcterms:W3CDTF">2010-06-11T12:54:05Z</dcterms:modified>
</cp:coreProperties>
</file>