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3" r:id="rId5"/>
    <p:sldId id="258" r:id="rId6"/>
    <p:sldId id="271" r:id="rId7"/>
    <p:sldId id="270" r:id="rId8"/>
    <p:sldId id="263" r:id="rId9"/>
    <p:sldId id="259" r:id="rId10"/>
    <p:sldId id="260" r:id="rId11"/>
    <p:sldId id="261" r:id="rId12"/>
    <p:sldId id="262" r:id="rId13"/>
    <p:sldId id="264" r:id="rId14"/>
    <p:sldId id="266" r:id="rId15"/>
    <p:sldId id="265" r:id="rId16"/>
    <p:sldId id="276" r:id="rId17"/>
    <p:sldId id="277" r:id="rId18"/>
    <p:sldId id="279" r:id="rId19"/>
    <p:sldId id="281" r:id="rId20"/>
    <p:sldId id="280" r:id="rId21"/>
    <p:sldId id="278" r:id="rId22"/>
    <p:sldId id="275" r:id="rId23"/>
    <p:sldId id="282" r:id="rId24"/>
    <p:sldId id="284" r:id="rId25"/>
    <p:sldId id="283" r:id="rId26"/>
    <p:sldId id="285" r:id="rId27"/>
    <p:sldId id="286" r:id="rId28"/>
    <p:sldId id="288" r:id="rId29"/>
    <p:sldId id="26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6600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3" autoAdjust="0"/>
    <p:restoredTop sz="94667" autoAdjust="0"/>
  </p:normalViewPr>
  <p:slideViewPr>
    <p:cSldViewPr>
      <p:cViewPr>
        <p:scale>
          <a:sx n="70" d="100"/>
          <a:sy n="70" d="100"/>
        </p:scale>
        <p:origin x="-672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F9A03-45EC-44D7-8D8D-7FA5F7FEA459}" type="datetimeFigureOut">
              <a:rPr lang="ru-RU" smtClean="0"/>
              <a:pPr/>
              <a:t>18.10.2009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3B925-C715-4661-9DC6-26C3C35CA3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F9A03-45EC-44D7-8D8D-7FA5F7FEA459}" type="datetimeFigureOut">
              <a:rPr lang="ru-RU" smtClean="0"/>
              <a:pPr/>
              <a:t>18.10.2009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3B925-C715-4661-9DC6-26C3C35CA3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F9A03-45EC-44D7-8D8D-7FA5F7FEA459}" type="datetimeFigureOut">
              <a:rPr lang="ru-RU" smtClean="0"/>
              <a:pPr/>
              <a:t>18.10.2009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3B925-C715-4661-9DC6-26C3C35CA3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F9A03-45EC-44D7-8D8D-7FA5F7FEA459}" type="datetimeFigureOut">
              <a:rPr lang="ru-RU" smtClean="0"/>
              <a:pPr/>
              <a:t>18.10.2009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3B925-C715-4661-9DC6-26C3C35CA3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F9A03-45EC-44D7-8D8D-7FA5F7FEA459}" type="datetimeFigureOut">
              <a:rPr lang="ru-RU" smtClean="0"/>
              <a:pPr/>
              <a:t>18.10.2009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3B925-C715-4661-9DC6-26C3C35CA3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F9A03-45EC-44D7-8D8D-7FA5F7FEA459}" type="datetimeFigureOut">
              <a:rPr lang="ru-RU" smtClean="0"/>
              <a:pPr/>
              <a:t>18.10.2009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3B925-C715-4661-9DC6-26C3C35CA3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F9A03-45EC-44D7-8D8D-7FA5F7FEA459}" type="datetimeFigureOut">
              <a:rPr lang="ru-RU" smtClean="0"/>
              <a:pPr/>
              <a:t>18.10.2009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3B925-C715-4661-9DC6-26C3C35CA3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F9A03-45EC-44D7-8D8D-7FA5F7FEA459}" type="datetimeFigureOut">
              <a:rPr lang="ru-RU" smtClean="0"/>
              <a:pPr/>
              <a:t>18.10.2009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3B925-C715-4661-9DC6-26C3C35CA3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F9A03-45EC-44D7-8D8D-7FA5F7FEA459}" type="datetimeFigureOut">
              <a:rPr lang="ru-RU" smtClean="0"/>
              <a:pPr/>
              <a:t>18.10.2009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3B925-C715-4661-9DC6-26C3C35CA3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F9A03-45EC-44D7-8D8D-7FA5F7FEA459}" type="datetimeFigureOut">
              <a:rPr lang="ru-RU" smtClean="0"/>
              <a:pPr/>
              <a:t>18.10.2009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3B925-C715-4661-9DC6-26C3C35CA3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F9A03-45EC-44D7-8D8D-7FA5F7FEA459}" type="datetimeFigureOut">
              <a:rPr lang="ru-RU" smtClean="0"/>
              <a:pPr/>
              <a:t>18.10.2009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3B925-C715-4661-9DC6-26C3C35CA3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F9A03-45EC-44D7-8D8D-7FA5F7FEA459}" type="datetimeFigureOut">
              <a:rPr lang="ru-RU" smtClean="0"/>
              <a:pPr/>
              <a:t>18.10.2009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3B925-C715-4661-9DC6-26C3C35CA3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2071678"/>
            <a:ext cx="5815026" cy="1928826"/>
          </a:xfr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География</a:t>
            </a:r>
            <a:br>
              <a:rPr lang="ru-RU" sz="5400" dirty="0" smtClean="0">
                <a:solidFill>
                  <a:schemeClr val="bg1"/>
                </a:solidFill>
              </a:rPr>
            </a:br>
            <a:r>
              <a:rPr lang="ru-RU" sz="5400" dirty="0" smtClean="0">
                <a:solidFill>
                  <a:schemeClr val="bg1"/>
                </a:solidFill>
              </a:rPr>
              <a:t>населения Мира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28" y="5286388"/>
            <a:ext cx="3929058" cy="1357322"/>
          </a:xfrm>
        </p:spPr>
        <p:txBody>
          <a:bodyPr>
            <a:noAutofit/>
          </a:bodyPr>
          <a:lstStyle/>
          <a:p>
            <a:pPr algn="r"/>
            <a:r>
              <a:rPr lang="ru-RU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Урок географии в 10-м классе.</a:t>
            </a:r>
          </a:p>
          <a:p>
            <a:pPr algn="r"/>
            <a:r>
              <a:rPr lang="ru-RU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Автор: Карезина Нина Валентиновна, </a:t>
            </a:r>
          </a:p>
          <a:p>
            <a:pPr algn="r"/>
            <a:r>
              <a:rPr lang="ru-RU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учитель МОУ СОШ №5 города Светлого</a:t>
            </a:r>
          </a:p>
          <a:p>
            <a:pPr algn="r"/>
            <a:r>
              <a:rPr lang="ru-RU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 Калининградской области</a:t>
            </a:r>
            <a:r>
              <a:rPr lang="ru-RU" sz="2000" dirty="0" smtClean="0">
                <a:solidFill>
                  <a:schemeClr val="bg1"/>
                </a:solidFill>
                <a:latin typeface="Mistral" pitchFamily="66" charset="0"/>
              </a:rPr>
              <a:t>.</a:t>
            </a:r>
            <a:endParaRPr lang="ru-RU" sz="2000" dirty="0">
              <a:solidFill>
                <a:schemeClr val="bg1"/>
              </a:solidFill>
              <a:latin typeface="Mistral" pitchFamily="66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32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2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1143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Общие коэффициенты рождаемости стран мира</a:t>
            </a:r>
            <a:endParaRPr lang="ru-RU" dirty="0"/>
          </a:p>
        </p:txBody>
      </p:sp>
      <p:pic>
        <p:nvPicPr>
          <p:cNvPr id="4" name="Содержимое 3" descr="rogd.jpg"/>
          <p:cNvPicPr>
            <a:picLocks noGrp="1" noChangeAspect="1"/>
          </p:cNvPicPr>
          <p:nvPr>
            <p:ph idx="1"/>
          </p:nvPr>
        </p:nvPicPr>
        <p:blipFill>
          <a:blip r:embed="rId2"/>
          <a:srcRect t="13542" r="4687" b="7291"/>
          <a:stretch>
            <a:fillRect/>
          </a:stretch>
        </p:blipFill>
        <p:spPr>
          <a:xfrm>
            <a:off x="214282" y="1357298"/>
            <a:ext cx="8715404" cy="52864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C66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86874" cy="1143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Общие коэффициенты смертности стран мира в 2002 году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mord.jpg"/>
          <p:cNvPicPr>
            <a:picLocks noGrp="1" noChangeAspect="1"/>
          </p:cNvPicPr>
          <p:nvPr>
            <p:ph idx="1"/>
          </p:nvPr>
        </p:nvPicPr>
        <p:blipFill>
          <a:blip r:embed="rId2"/>
          <a:srcRect l="2922" t="17204" r="7766" b="10752"/>
          <a:stretch>
            <a:fillRect/>
          </a:stretch>
        </p:blipFill>
        <p:spPr>
          <a:xfrm>
            <a:off x="357158" y="1500174"/>
            <a:ext cx="8501122" cy="52149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43998" cy="1143000"/>
          </a:xfr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dirty="0" smtClean="0"/>
              <a:t>Средняя ожидаемая продолжительность жизни населения стара мира в 2002   году</a:t>
            </a:r>
            <a:endParaRPr lang="ru-RU" sz="3600" dirty="0"/>
          </a:p>
        </p:txBody>
      </p:sp>
      <p:pic>
        <p:nvPicPr>
          <p:cNvPr id="4" name="Содержимое 3" descr="prodol.jpg"/>
          <p:cNvPicPr>
            <a:picLocks noGrp="1" noChangeAspect="1"/>
          </p:cNvPicPr>
          <p:nvPr>
            <p:ph idx="1"/>
          </p:nvPr>
        </p:nvPicPr>
        <p:blipFill>
          <a:blip r:embed="rId2"/>
          <a:srcRect l="2257" t="17708" r="3699" b="7291"/>
          <a:stretch>
            <a:fillRect/>
          </a:stretch>
        </p:blipFill>
        <p:spPr>
          <a:xfrm>
            <a:off x="357158" y="1500174"/>
            <a:ext cx="8501122" cy="51435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99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Естественный прирост зависит от ряда факторов:</a:t>
            </a:r>
            <a:br>
              <a:rPr lang="ru-RU" sz="3600" dirty="0" smtClean="0"/>
            </a:b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Уровень жизни, в том числе материальные условия жизни людей, уровень здравоохранения, питания, условия труда и быта людей и т.п.;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Структуру населения (половая, возрастная, брачная);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Образ жизни (городской и сельский);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Занятость женщин в общественном производстве;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Национальные и религиозные традиции.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858312" cy="72547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dirty="0" smtClean="0"/>
              <a:t>Типы воспроизводства населения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857232"/>
          <a:ext cx="8858312" cy="605688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464590"/>
                <a:gridCol w="4393722"/>
              </a:tblGrid>
              <a:tr h="6608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baseline="0" dirty="0"/>
                        <a:t>Первый тип </a:t>
                      </a:r>
                      <a:r>
                        <a:rPr lang="ru-RU" sz="2000" baseline="0" dirty="0"/>
                        <a:t>воспроизводства населения</a:t>
                      </a:r>
                      <a:endParaRPr lang="ru-RU" sz="2000" baseline="0" dirty="0">
                        <a:latin typeface="Times New Roman"/>
                        <a:ea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baseline="0" dirty="0"/>
                        <a:t>Второй тип </a:t>
                      </a:r>
                      <a:r>
                        <a:rPr lang="ru-RU" sz="2000" baseline="0" dirty="0"/>
                        <a:t>воспроизводства населения</a:t>
                      </a:r>
                      <a:endParaRPr lang="ru-RU" sz="2000" baseline="0" dirty="0">
                        <a:latin typeface="Times New Roman"/>
                        <a:ea typeface="Times New Roman"/>
                      </a:endParaRPr>
                    </a:p>
                  </a:txBody>
                  <a:tcPr anchor="ctr"/>
                </a:tc>
              </a:tr>
              <a:tr h="2942404"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baseline="0" dirty="0"/>
                        <a:t>Низкие показатели рождаемости, смертности и естественного </a:t>
                      </a:r>
                      <a:r>
                        <a:rPr lang="ru-RU" sz="2000" baseline="0" dirty="0" smtClean="0"/>
                        <a:t>прироста</a:t>
                      </a:r>
                    </a:p>
                    <a:p>
                      <a:pPr marL="457200" indent="-4572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baseline="0" dirty="0" smtClean="0"/>
                        <a:t>Стабилизация </a:t>
                      </a:r>
                      <a:r>
                        <a:rPr lang="ru-RU" sz="2000" baseline="0" dirty="0"/>
                        <a:t>численности </a:t>
                      </a:r>
                      <a:r>
                        <a:rPr lang="ru-RU" sz="2000" baseline="0" dirty="0" smtClean="0"/>
                        <a:t>населения</a:t>
                      </a:r>
                    </a:p>
                    <a:p>
                      <a:pPr marL="457200" indent="-4572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baseline="0" dirty="0" smtClean="0"/>
                        <a:t>«</a:t>
                      </a:r>
                      <a:r>
                        <a:rPr lang="ru-RU" sz="2000" baseline="0" dirty="0"/>
                        <a:t>Старение» населения (т.е. увеличение доли пожилых людей в общей численности населения)</a:t>
                      </a:r>
                      <a:endParaRPr lang="ru-RU" sz="2000" baseline="0" dirty="0">
                        <a:latin typeface="Times New Roman"/>
                        <a:ea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baseline="0" dirty="0"/>
                        <a:t>Высокий естественный прирост за счет высокой рождаемости и относительно низкие показатели </a:t>
                      </a:r>
                      <a:r>
                        <a:rPr lang="ru-RU" sz="2000" baseline="0" dirty="0" smtClean="0"/>
                        <a:t>смертности</a:t>
                      </a:r>
                    </a:p>
                    <a:p>
                      <a:pPr marL="457200" indent="-4572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baseline="0" dirty="0" smtClean="0"/>
                        <a:t>Постоянное </a:t>
                      </a:r>
                      <a:r>
                        <a:rPr lang="ru-RU" sz="2000" baseline="0" dirty="0"/>
                        <a:t>увеличение численности </a:t>
                      </a:r>
                      <a:r>
                        <a:rPr lang="ru-RU" sz="2000" baseline="0" dirty="0" smtClean="0"/>
                        <a:t>населения</a:t>
                      </a:r>
                    </a:p>
                    <a:p>
                      <a:pPr marL="457200" indent="-4572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baseline="0" dirty="0" smtClean="0"/>
                        <a:t>Большая </a:t>
                      </a:r>
                      <a:r>
                        <a:rPr lang="ru-RU" sz="2000" baseline="0" dirty="0"/>
                        <a:t>доля людей молодого возраста в общей численности населения</a:t>
                      </a:r>
                      <a:endParaRPr lang="ru-RU" sz="2000" baseline="0" dirty="0">
                        <a:latin typeface="Times New Roman"/>
                        <a:ea typeface="Times New Roman"/>
                      </a:endParaRPr>
                    </a:p>
                  </a:txBody>
                  <a:tcPr anchor="ctr"/>
                </a:tc>
              </a:tr>
              <a:tr h="9812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aseline="0" dirty="0"/>
                        <a:t>«Формула воспроизводства» населения</a:t>
                      </a:r>
                      <a:br>
                        <a:rPr lang="ru-RU" sz="2000" baseline="0" dirty="0"/>
                      </a:br>
                      <a:r>
                        <a:rPr lang="ru-RU" sz="2800" b="1" cap="none" spc="0" baseline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Garamond" pitchFamily="18" charset="0"/>
                        </a:rPr>
                        <a:t>13 - 9 = 4</a:t>
                      </a:r>
                      <a:endParaRPr lang="ru-RU" sz="2800" b="1" baseline="0" dirty="0">
                        <a:latin typeface="Garamond" pitchFamily="18" charset="0"/>
                        <a:ea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aseline="0" dirty="0"/>
                        <a:t>«Формула воспроизводства» населения</a:t>
                      </a:r>
                      <a:br>
                        <a:rPr lang="ru-RU" sz="2000" baseline="0" dirty="0"/>
                      </a:br>
                      <a:r>
                        <a:rPr lang="ru-RU" sz="2800" b="1" cap="none" spc="0" baseline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Garamond" pitchFamily="18" charset="0"/>
                        </a:rPr>
                        <a:t>29 - 9 = 20</a:t>
                      </a:r>
                      <a:endParaRPr lang="ru-RU" sz="2800" b="1" baseline="0" dirty="0">
                        <a:latin typeface="Garamond" pitchFamily="18" charset="0"/>
                        <a:ea typeface="Times New Roman"/>
                      </a:endParaRPr>
                    </a:p>
                  </a:txBody>
                  <a:tcPr anchor="ctr"/>
                </a:tc>
              </a:tr>
              <a:tr h="12856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baseline="0" dirty="0"/>
                        <a:t>Характерен</a:t>
                      </a:r>
                      <a:r>
                        <a:rPr lang="ru-RU" sz="2000" baseline="0" dirty="0"/>
                        <a:t> для стран </a:t>
                      </a:r>
                      <a:endParaRPr lang="ru-RU" sz="2000" baseline="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i="1" baseline="0" dirty="0" smtClean="0"/>
                        <a:t>Зарубежной </a:t>
                      </a:r>
                      <a:r>
                        <a:rPr lang="ru-RU" sz="2000" i="1" baseline="0" dirty="0"/>
                        <a:t>Европы, СНГ, Северной Америки, Австралии и Японии</a:t>
                      </a:r>
                      <a:endParaRPr lang="ru-RU" sz="2000" i="1" baseline="0" dirty="0">
                        <a:latin typeface="Times New Roman"/>
                        <a:ea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baseline="0" dirty="0"/>
                        <a:t>Характерен</a:t>
                      </a:r>
                      <a:r>
                        <a:rPr lang="ru-RU" sz="2000" baseline="0" dirty="0"/>
                        <a:t> для </a:t>
                      </a:r>
                      <a:r>
                        <a:rPr lang="ru-RU" sz="2000" baseline="0" dirty="0" smtClean="0"/>
                        <a:t>стран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aseline="0" dirty="0" smtClean="0"/>
                        <a:t> </a:t>
                      </a:r>
                      <a:r>
                        <a:rPr lang="ru-RU" sz="2000" i="1" baseline="0" dirty="0"/>
                        <a:t>Африки, Латинской Америки и Зарубежной Азии</a:t>
                      </a:r>
                      <a:endParaRPr lang="ru-RU" sz="2000" i="1" baseline="0" dirty="0">
                        <a:latin typeface="Times New Roman"/>
                        <a:ea typeface="Times New Roman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Среднемировой показатель естественного прироста составляет 17 чел. на 1000 чел. населения (17 %</a:t>
            </a:r>
            <a:r>
              <a:rPr lang="ru-RU" sz="1800" dirty="0" smtClean="0"/>
              <a:t>о</a:t>
            </a:r>
            <a:r>
              <a:rPr lang="ru-RU" sz="2700" dirty="0" smtClean="0"/>
              <a:t>).</a:t>
            </a:r>
            <a:br>
              <a:rPr lang="ru-RU" sz="2700" dirty="0" smtClean="0"/>
            </a:br>
            <a:r>
              <a:rPr lang="ru-RU" sz="2700" dirty="0" smtClean="0"/>
              <a:t> Однако в регионах и странах мира </a:t>
            </a:r>
            <a:r>
              <a:rPr lang="ru-RU" sz="2700" dirty="0"/>
              <a:t>он существенно различен: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357297"/>
          <a:ext cx="9144000" cy="550070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13638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Очень высокий естественный прирост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/>
                        <a:t>Высокий естественный прирост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Средний естественный прирост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Низкий естественный прирост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Очень низкий естественный прирост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4037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/>
                        <a:t>Более 30%</a:t>
                      </a:r>
                      <a:r>
                        <a:rPr lang="ru-RU" sz="1400" b="1" dirty="0"/>
                        <a:t>о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/>
                        <a:t>20—30 %</a:t>
                      </a:r>
                      <a:r>
                        <a:rPr lang="ru-RU" sz="1400" b="1" dirty="0"/>
                        <a:t>о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/>
                        <a:t>10-20%</a:t>
                      </a:r>
                      <a:r>
                        <a:rPr lang="ru-RU" sz="1400" b="1" dirty="0"/>
                        <a:t>о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/>
                        <a:t>2—10%</a:t>
                      </a:r>
                      <a:r>
                        <a:rPr lang="ru-RU" sz="1400" b="1" dirty="0"/>
                        <a:t>о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/>
                        <a:t>Менее 2%</a:t>
                      </a:r>
                      <a:r>
                        <a:rPr lang="ru-RU" sz="1400" b="1" dirty="0"/>
                        <a:t>о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15008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cap="none" spc="0" dirty="0">
                          <a:ln w="1905"/>
                          <a:solidFill>
                            <a:srgbClr val="FF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Африка</a:t>
                      </a:r>
                      <a:endParaRPr lang="ru-RU" sz="3600" b="1" cap="none" spc="0" dirty="0">
                        <a:ln w="1905"/>
                        <a:solidFill>
                          <a:srgbClr val="FF0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cap="none" spc="0" dirty="0">
                          <a:ln w="1905"/>
                          <a:solidFill>
                            <a:srgbClr val="FF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Африка</a:t>
                      </a:r>
                      <a:r>
                        <a:rPr lang="ru-RU" sz="2800" b="0" dirty="0"/>
                        <a:t/>
                      </a:r>
                      <a:br>
                        <a:rPr lang="ru-RU" sz="2800" b="0" dirty="0"/>
                      </a:br>
                      <a:r>
                        <a:rPr lang="ru-RU" sz="24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Зарубежная </a:t>
                      </a:r>
                      <a:r>
                        <a:rPr lang="ru-RU" sz="28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Азия</a:t>
                      </a:r>
                      <a:endParaRPr lang="ru-RU" sz="2800" b="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Зарубежная Азия</a:t>
                      </a:r>
                      <a:r>
                        <a:rPr lang="ru-RU" sz="2000" dirty="0"/>
                        <a:t/>
                      </a:r>
                      <a:br>
                        <a:rPr lang="ru-RU" sz="2000" dirty="0"/>
                      </a:br>
                      <a:r>
                        <a:rPr lang="ru-RU" sz="2400" b="1" cap="none" spc="0" dirty="0">
                          <a:ln w="1905"/>
                          <a:solidFill>
                            <a:srgbClr val="00B0F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Латинская Америка</a:t>
                      </a:r>
                      <a:endParaRPr lang="ru-RU" sz="2400" dirty="0">
                        <a:solidFill>
                          <a:srgbClr val="00B0F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cap="none" spc="0" dirty="0">
                          <a:ln w="1905"/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Зарубежная Европа</a:t>
                      </a:r>
                      <a:br>
                        <a:rPr lang="ru-RU" sz="2000" b="1" cap="none" spc="0" dirty="0">
                          <a:ln w="1905"/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ru-RU" sz="2400" b="1" cap="none" spc="0" dirty="0">
                          <a:ln w="1905"/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Северная Америка</a:t>
                      </a:r>
                      <a:endParaRPr lang="ru-RU" sz="24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cap="none" spc="0" dirty="0">
                          <a:ln w="1905"/>
                          <a:solidFill>
                            <a:srgbClr val="00B05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Зарубежная Европа</a:t>
                      </a:r>
                      <a:br>
                        <a:rPr lang="ru-RU" sz="2400" b="1" cap="none" spc="0" dirty="0">
                          <a:ln w="1905"/>
                          <a:solidFill>
                            <a:srgbClr val="00B05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</a:br>
                      <a:r>
                        <a:rPr lang="ru-RU" sz="2800" b="1" cap="none" spc="0" dirty="0">
                          <a:ln w="1905"/>
                          <a:solidFill>
                            <a:srgbClr val="C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СНГ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22322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/>
                        <a:t>Нигер</a:t>
                      </a:r>
                      <a:br>
                        <a:rPr lang="ru-RU" sz="2000"/>
                      </a:br>
                      <a:r>
                        <a:rPr lang="ru-RU" sz="2000"/>
                        <a:t>Кения</a:t>
                      </a:r>
                      <a:br>
                        <a:rPr lang="ru-RU" sz="2000"/>
                      </a:br>
                      <a:r>
                        <a:rPr lang="ru-RU" sz="2000"/>
                        <a:t>Зимбабве</a:t>
                      </a:r>
                      <a:br>
                        <a:rPr lang="ru-RU" sz="2000"/>
                      </a:br>
                      <a:r>
                        <a:rPr lang="ru-RU" sz="2000"/>
                        <a:t>Ливия</a:t>
                      </a:r>
                      <a:br>
                        <a:rPr lang="ru-RU" sz="2000"/>
                      </a:br>
                      <a:r>
                        <a:rPr lang="ru-RU" sz="2000"/>
                        <a:t>Нигерия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/>
                        <a:t>Монголия</a:t>
                      </a:r>
                      <a:br>
                        <a:rPr lang="ru-RU" sz="2000"/>
                      </a:br>
                      <a:r>
                        <a:rPr lang="ru-RU" sz="2000"/>
                        <a:t>Филиппины</a:t>
                      </a:r>
                      <a:br>
                        <a:rPr lang="ru-RU" sz="2000"/>
                      </a:br>
                      <a:r>
                        <a:rPr lang="ru-RU" sz="2000"/>
                        <a:t>Бангладеш</a:t>
                      </a:r>
                      <a:br>
                        <a:rPr lang="ru-RU" sz="2000"/>
                      </a:br>
                      <a:r>
                        <a:rPr lang="ru-RU" sz="2000"/>
                        <a:t>Эфиопия</a:t>
                      </a:r>
                      <a:br>
                        <a:rPr lang="ru-RU" sz="2000"/>
                      </a:br>
                      <a:r>
                        <a:rPr lang="ru-RU" sz="2000"/>
                        <a:t>Египет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Китай</a:t>
                      </a:r>
                      <a:br>
                        <a:rPr lang="ru-RU" sz="2000" dirty="0"/>
                      </a:br>
                      <a:r>
                        <a:rPr lang="ru-RU" sz="2000" dirty="0"/>
                        <a:t>Индия</a:t>
                      </a:r>
                      <a:br>
                        <a:rPr lang="ru-RU" sz="2000" dirty="0"/>
                      </a:br>
                      <a:r>
                        <a:rPr lang="ru-RU" sz="2000" dirty="0"/>
                        <a:t>Турция</a:t>
                      </a:r>
                      <a:br>
                        <a:rPr lang="ru-RU" sz="2000" dirty="0"/>
                      </a:br>
                      <a:r>
                        <a:rPr lang="ru-RU" sz="2000" dirty="0"/>
                        <a:t>Куба</a:t>
                      </a:r>
                      <a:br>
                        <a:rPr lang="ru-RU" sz="2000" dirty="0"/>
                      </a:br>
                      <a:r>
                        <a:rPr lang="ru-RU" sz="2000" dirty="0"/>
                        <a:t>Бразилия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Польша</a:t>
                      </a:r>
                      <a:br>
                        <a:rPr lang="ru-RU" sz="2000" dirty="0"/>
                      </a:br>
                      <a:r>
                        <a:rPr lang="ru-RU" sz="2000" dirty="0"/>
                        <a:t>Франция</a:t>
                      </a:r>
                      <a:br>
                        <a:rPr lang="ru-RU" sz="2000" dirty="0"/>
                      </a:br>
                      <a:r>
                        <a:rPr lang="ru-RU" sz="2000" dirty="0"/>
                        <a:t>Чехия</a:t>
                      </a:r>
                      <a:br>
                        <a:rPr lang="ru-RU" sz="2000" dirty="0"/>
                      </a:br>
                      <a:r>
                        <a:rPr lang="ru-RU" sz="2000" dirty="0"/>
                        <a:t>Великобритания</a:t>
                      </a:r>
                      <a:br>
                        <a:rPr lang="ru-RU" sz="2000" dirty="0"/>
                      </a:br>
                      <a:r>
                        <a:rPr lang="ru-RU" sz="2000" dirty="0"/>
                        <a:t>США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Венгрия</a:t>
                      </a:r>
                      <a:br>
                        <a:rPr lang="ru-RU" sz="2000" dirty="0"/>
                      </a:br>
                      <a:r>
                        <a:rPr lang="ru-RU" sz="2000" dirty="0"/>
                        <a:t>Германия</a:t>
                      </a:r>
                      <a:br>
                        <a:rPr lang="ru-RU" sz="2000" dirty="0"/>
                      </a:br>
                      <a:r>
                        <a:rPr lang="ru-RU" sz="2000" dirty="0"/>
                        <a:t>Болгария</a:t>
                      </a:r>
                      <a:br>
                        <a:rPr lang="ru-RU" sz="2000" dirty="0"/>
                      </a:br>
                      <a:r>
                        <a:rPr lang="ru-RU" sz="2000" dirty="0"/>
                        <a:t>Австрия</a:t>
                      </a:r>
                      <a:br>
                        <a:rPr lang="ru-RU" sz="2000" dirty="0"/>
                      </a:br>
                      <a:r>
                        <a:rPr lang="ru-RU" sz="2000" dirty="0"/>
                        <a:t>Италия</a:t>
                      </a:r>
                      <a:br>
                        <a:rPr lang="ru-RU" sz="2000" dirty="0"/>
                      </a:br>
                      <a:r>
                        <a:rPr lang="ru-RU" sz="28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Россия</a:t>
                      </a:r>
                      <a:endParaRPr lang="ru-RU" sz="28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Group 31"/>
          <p:cNvGraphicFramePr>
            <a:graphicFrameLocks noGrp="1"/>
          </p:cNvGraphicFramePr>
          <p:nvPr/>
        </p:nvGraphicFramePr>
        <p:xfrm>
          <a:off x="0" y="1"/>
          <a:ext cx="9108000" cy="678658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4286248"/>
                <a:gridCol w="4821752"/>
              </a:tblGrid>
              <a:tr h="8898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Причины, вызывающие невысокие  показатели рождаемости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spc="0" normalizeH="0" baseline="0" dirty="0" smtClean="0">
                          <a:ln w="1905"/>
                          <a:solidFill>
                            <a:schemeClr val="bg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(</a:t>
                      </a:r>
                      <a:r>
                        <a:rPr kumimoji="0" lang="en-US" sz="2800" b="1" u="none" strike="noStrike" cap="none" spc="0" normalizeH="0" baseline="0" dirty="0" smtClean="0">
                          <a:ln w="1905"/>
                          <a:solidFill>
                            <a:schemeClr val="bg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I </a:t>
                      </a:r>
                      <a:r>
                        <a:rPr kumimoji="0" lang="ru-RU" sz="2800" b="1" u="none" strike="noStrike" cap="none" spc="0" normalizeH="0" baseline="0" dirty="0" smtClean="0">
                          <a:ln w="1905"/>
                          <a:solidFill>
                            <a:schemeClr val="bg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тип)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91803" marR="91803" marT="45900" marB="45900" horzOverflow="overflow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Причины вызывающие высокие показатели рождаемости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spc="0" normalizeH="0" baseline="0" dirty="0" smtClean="0">
                          <a:ln w="1905"/>
                          <a:solidFill>
                            <a:schemeClr val="bg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(</a:t>
                      </a:r>
                      <a:r>
                        <a:rPr kumimoji="0" lang="en-US" sz="2800" b="1" u="none" strike="noStrike" cap="none" spc="0" normalizeH="0" baseline="0" dirty="0" smtClean="0">
                          <a:ln w="1905"/>
                          <a:solidFill>
                            <a:schemeClr val="bg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II</a:t>
                      </a:r>
                      <a:r>
                        <a:rPr kumimoji="0" lang="ru-RU" sz="2800" b="1" u="none" strike="noStrike" cap="none" spc="0" normalizeH="0" baseline="0" dirty="0" smtClean="0">
                          <a:ln w="1905"/>
                          <a:solidFill>
                            <a:schemeClr val="bg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тип)</a:t>
                      </a:r>
                      <a:endParaRPr kumimoji="0" lang="ru-RU" sz="2800" b="1" i="0" u="none" strike="noStrike" cap="none" spc="0" normalizeH="0" baseline="0" dirty="0" smtClean="0">
                        <a:ln w="1905"/>
                        <a:solidFill>
                          <a:schemeClr val="bg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itchFamily="18" charset="0"/>
                      </a:endParaRPr>
                    </a:p>
                  </a:txBody>
                  <a:tcPr marL="91803" marR="91803" marT="45900" marB="45900" horzOverflow="overflow">
                    <a:solidFill>
                      <a:srgbClr val="FF0000"/>
                    </a:solidFill>
                  </a:tcPr>
                </a:tc>
              </a:tr>
              <a:tr h="4902561">
                <a:tc>
                  <a:txBody>
                    <a:bodyPr/>
                    <a:lstStyle/>
                    <a:p>
                      <a:pPr marL="457200" marR="0" lvl="0" indent="-4572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803" marR="91803" marT="45900" marB="45900" horzOverflow="overflow"/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803" marR="91803" marT="45900" marB="45900" horzOverflow="overflow"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Group 31"/>
          <p:cNvGraphicFramePr>
            <a:graphicFrameLocks noGrp="1"/>
          </p:cNvGraphicFramePr>
          <p:nvPr/>
        </p:nvGraphicFramePr>
        <p:xfrm>
          <a:off x="0" y="1"/>
          <a:ext cx="9108000" cy="678658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4286248"/>
                <a:gridCol w="4821752"/>
              </a:tblGrid>
              <a:tr h="8898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Причины, вызывающие невысокие  показатели рождаемости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spc="0" normalizeH="0" baseline="0" dirty="0" smtClean="0">
                          <a:ln w="1905"/>
                          <a:solidFill>
                            <a:schemeClr val="bg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(</a:t>
                      </a:r>
                      <a:r>
                        <a:rPr kumimoji="0" lang="en-US" sz="2800" b="1" u="none" strike="noStrike" cap="none" spc="0" normalizeH="0" baseline="0" dirty="0" smtClean="0">
                          <a:ln w="1905"/>
                          <a:solidFill>
                            <a:schemeClr val="bg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I </a:t>
                      </a:r>
                      <a:r>
                        <a:rPr kumimoji="0" lang="ru-RU" sz="2800" b="1" u="none" strike="noStrike" cap="none" spc="0" normalizeH="0" baseline="0" dirty="0" smtClean="0">
                          <a:ln w="1905"/>
                          <a:solidFill>
                            <a:schemeClr val="bg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тип)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91803" marR="91803" marT="45900" marB="45900" horzOverflow="overflow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Причины вызывающие высокие показатели рождаемости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spc="0" normalizeH="0" baseline="0" dirty="0" smtClean="0">
                          <a:ln w="1905"/>
                          <a:solidFill>
                            <a:schemeClr val="bg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(</a:t>
                      </a:r>
                      <a:r>
                        <a:rPr kumimoji="0" lang="en-US" sz="2800" b="1" u="none" strike="noStrike" cap="none" spc="0" normalizeH="0" baseline="0" dirty="0" smtClean="0">
                          <a:ln w="1905"/>
                          <a:solidFill>
                            <a:schemeClr val="bg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II</a:t>
                      </a:r>
                      <a:r>
                        <a:rPr kumimoji="0" lang="ru-RU" sz="2800" b="1" u="none" strike="noStrike" cap="none" spc="0" normalizeH="0" baseline="0" dirty="0" smtClean="0">
                          <a:ln w="1905"/>
                          <a:solidFill>
                            <a:schemeClr val="bg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тип)</a:t>
                      </a:r>
                      <a:endParaRPr kumimoji="0" lang="ru-RU" sz="2800" b="1" i="0" u="none" strike="noStrike" cap="none" spc="0" normalizeH="0" baseline="0" dirty="0" smtClean="0">
                        <a:ln w="1905"/>
                        <a:solidFill>
                          <a:schemeClr val="bg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itchFamily="18" charset="0"/>
                      </a:endParaRPr>
                    </a:p>
                  </a:txBody>
                  <a:tcPr marL="91803" marR="91803" marT="45900" marB="45900" horzOverflow="overflow">
                    <a:solidFill>
                      <a:srgbClr val="FF0000"/>
                    </a:solidFill>
                  </a:tcPr>
                </a:tc>
              </a:tr>
              <a:tr h="4902561">
                <a:tc>
                  <a:txBody>
                    <a:bodyPr/>
                    <a:lstStyle/>
                    <a:p>
                      <a:pPr marL="457200" marR="0" lvl="0" indent="-4572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Высокий уровень социально-экономического развития;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endParaRPr kumimoji="0" lang="ru-RU" sz="2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803" marR="91803" marT="45900" marB="45900" horzOverflow="overflow"/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Низкий уровень развития экономики, с преобладанием сельского хозяйства;</a:t>
                      </a:r>
                    </a:p>
                  </a:txBody>
                  <a:tcPr marL="91803" marR="91803" marT="45900" marB="45900" horzOverflow="overflow"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Group 31"/>
          <p:cNvGraphicFramePr>
            <a:graphicFrameLocks noGrp="1"/>
          </p:cNvGraphicFramePr>
          <p:nvPr/>
        </p:nvGraphicFramePr>
        <p:xfrm>
          <a:off x="0" y="1"/>
          <a:ext cx="9108000" cy="678658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4286248"/>
                <a:gridCol w="4821752"/>
              </a:tblGrid>
              <a:tr h="8898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Причины, вызывающие невысокие  показатели рождаемости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spc="0" normalizeH="0" baseline="0" dirty="0" smtClean="0">
                          <a:ln w="1905"/>
                          <a:solidFill>
                            <a:schemeClr val="bg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(</a:t>
                      </a:r>
                      <a:r>
                        <a:rPr kumimoji="0" lang="en-US" sz="2800" b="1" u="none" strike="noStrike" cap="none" spc="0" normalizeH="0" baseline="0" dirty="0" smtClean="0">
                          <a:ln w="1905"/>
                          <a:solidFill>
                            <a:schemeClr val="bg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I </a:t>
                      </a:r>
                      <a:r>
                        <a:rPr kumimoji="0" lang="ru-RU" sz="2800" b="1" u="none" strike="noStrike" cap="none" spc="0" normalizeH="0" baseline="0" dirty="0" smtClean="0">
                          <a:ln w="1905"/>
                          <a:solidFill>
                            <a:schemeClr val="bg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тип)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91803" marR="91803" marT="45900" marB="45900" horzOverflow="overflow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Причины вызывающие высокие показатели рождаемости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spc="0" normalizeH="0" baseline="0" dirty="0" smtClean="0">
                          <a:ln w="1905"/>
                          <a:solidFill>
                            <a:schemeClr val="bg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(</a:t>
                      </a:r>
                      <a:r>
                        <a:rPr kumimoji="0" lang="en-US" sz="2800" b="1" u="none" strike="noStrike" cap="none" spc="0" normalizeH="0" baseline="0" dirty="0" smtClean="0">
                          <a:ln w="1905"/>
                          <a:solidFill>
                            <a:schemeClr val="bg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II</a:t>
                      </a:r>
                      <a:r>
                        <a:rPr kumimoji="0" lang="ru-RU" sz="2800" b="1" u="none" strike="noStrike" cap="none" spc="0" normalizeH="0" baseline="0" dirty="0" smtClean="0">
                          <a:ln w="1905"/>
                          <a:solidFill>
                            <a:schemeClr val="bg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тип)</a:t>
                      </a:r>
                      <a:endParaRPr kumimoji="0" lang="ru-RU" sz="2800" b="1" i="0" u="none" strike="noStrike" cap="none" spc="0" normalizeH="0" baseline="0" dirty="0" smtClean="0">
                        <a:ln w="1905"/>
                        <a:solidFill>
                          <a:schemeClr val="bg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itchFamily="18" charset="0"/>
                      </a:endParaRPr>
                    </a:p>
                  </a:txBody>
                  <a:tcPr marL="91803" marR="91803" marT="45900" marB="45900" horzOverflow="overflow">
                    <a:solidFill>
                      <a:srgbClr val="FF0000"/>
                    </a:solidFill>
                  </a:tcPr>
                </a:tc>
              </a:tr>
              <a:tr h="4902561">
                <a:tc>
                  <a:txBody>
                    <a:bodyPr/>
                    <a:lstStyle/>
                    <a:p>
                      <a:pPr marL="457200" marR="0" lvl="0" indent="-4572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Высокий уровень социально-экономического развития;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Высокий уровень урбанизации (в сельской местности рождаемость выше, в городах - ниже);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803" marR="91803" marT="45900" marB="45900" horzOverflow="overflow"/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Низкий уровень развития экономики, с преобладанием сельского хозяйства;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Невысокий уровень урбанизации (в селе рождаемость выше);</a:t>
                      </a:r>
                    </a:p>
                  </a:txBody>
                  <a:tcPr marL="91803" marR="91803" marT="45900" marB="45900" horzOverflow="overflow"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Group 31"/>
          <p:cNvGraphicFramePr>
            <a:graphicFrameLocks noGrp="1"/>
          </p:cNvGraphicFramePr>
          <p:nvPr/>
        </p:nvGraphicFramePr>
        <p:xfrm>
          <a:off x="0" y="1"/>
          <a:ext cx="9108000" cy="678658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4286248"/>
                <a:gridCol w="4821752"/>
              </a:tblGrid>
              <a:tr h="8898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Причины, вызывающие невысокие  показатели рождаемости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spc="0" normalizeH="0" baseline="0" dirty="0" smtClean="0">
                          <a:ln w="1905"/>
                          <a:solidFill>
                            <a:schemeClr val="bg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(</a:t>
                      </a:r>
                      <a:r>
                        <a:rPr kumimoji="0" lang="en-US" sz="2800" b="1" u="none" strike="noStrike" cap="none" spc="0" normalizeH="0" baseline="0" dirty="0" smtClean="0">
                          <a:ln w="1905"/>
                          <a:solidFill>
                            <a:schemeClr val="bg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I </a:t>
                      </a:r>
                      <a:r>
                        <a:rPr kumimoji="0" lang="ru-RU" sz="2800" b="1" u="none" strike="noStrike" cap="none" spc="0" normalizeH="0" baseline="0" dirty="0" smtClean="0">
                          <a:ln w="1905"/>
                          <a:solidFill>
                            <a:schemeClr val="bg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тип)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91803" marR="91803" marT="45900" marB="45900" horzOverflow="overflow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Причины вызывающие высокие показатели рождаемости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spc="0" normalizeH="0" baseline="0" dirty="0" smtClean="0">
                          <a:ln w="1905"/>
                          <a:solidFill>
                            <a:schemeClr val="bg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(</a:t>
                      </a:r>
                      <a:r>
                        <a:rPr kumimoji="0" lang="en-US" sz="2800" b="1" u="none" strike="noStrike" cap="none" spc="0" normalizeH="0" baseline="0" dirty="0" smtClean="0">
                          <a:ln w="1905"/>
                          <a:solidFill>
                            <a:schemeClr val="bg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II</a:t>
                      </a:r>
                      <a:r>
                        <a:rPr kumimoji="0" lang="ru-RU" sz="2800" b="1" u="none" strike="noStrike" cap="none" spc="0" normalizeH="0" baseline="0" dirty="0" smtClean="0">
                          <a:ln w="1905"/>
                          <a:solidFill>
                            <a:schemeClr val="bg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тип)</a:t>
                      </a:r>
                      <a:endParaRPr kumimoji="0" lang="ru-RU" sz="2800" b="1" i="0" u="none" strike="noStrike" cap="none" spc="0" normalizeH="0" baseline="0" dirty="0" smtClean="0">
                        <a:ln w="1905"/>
                        <a:solidFill>
                          <a:schemeClr val="bg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itchFamily="18" charset="0"/>
                      </a:endParaRPr>
                    </a:p>
                  </a:txBody>
                  <a:tcPr marL="91803" marR="91803" marT="45900" marB="45900" horzOverflow="overflow">
                    <a:solidFill>
                      <a:srgbClr val="FF0000"/>
                    </a:solidFill>
                  </a:tcPr>
                </a:tc>
              </a:tr>
              <a:tr h="4902561">
                <a:tc>
                  <a:txBody>
                    <a:bodyPr/>
                    <a:lstStyle/>
                    <a:p>
                      <a:pPr marL="457200" marR="0" lvl="0" indent="-4572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Высокий уровень социально-экономического развития;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Высокий уровень урбанизации (в сельской местности рождаемость выше, в городах - ниже);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Изменение статуса женщин, эмансипация и появление новой системы ценностей;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803" marR="91803" marT="45900" marB="45900" horzOverflow="overflow"/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Низкий уровень развития экономики, с преобладанием сельского хозяйства;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Невысокий уровень урбанизации (в селе рождаемость выше);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Своеобразный общественный уклад, религиозные обычаи, поощряющие многодетность;</a:t>
                      </a:r>
                    </a:p>
                  </a:txBody>
                  <a:tcPr marL="91803" marR="91803" marT="45900" marB="45900" horzOverflow="overflow"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План изучения темы: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 </a:t>
            </a:r>
            <a:r>
              <a:rPr lang="ru-RU" dirty="0"/>
              <a:t>Население как предмет изучения социально-экономической географии</a:t>
            </a:r>
            <a:r>
              <a:rPr lang="ru-RU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Численность </a:t>
            </a:r>
            <a:r>
              <a:rPr lang="ru-RU" dirty="0"/>
              <a:t>населения мира.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Понятие </a:t>
            </a:r>
            <a:r>
              <a:rPr lang="ru-RU" dirty="0"/>
              <a:t>о воспроизводстве (</a:t>
            </a:r>
            <a:r>
              <a:rPr lang="ru-RU" dirty="0" smtClean="0"/>
              <a:t>естественном </a:t>
            </a:r>
            <a:r>
              <a:rPr lang="ru-RU" dirty="0"/>
              <a:t>движении) населения.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Первый </a:t>
            </a:r>
            <a:r>
              <a:rPr lang="ru-RU" dirty="0"/>
              <a:t>тип воспроизводства </a:t>
            </a:r>
            <a:r>
              <a:rPr lang="ru-RU" dirty="0" smtClean="0"/>
              <a:t>населения: демографическая зима.  </a:t>
            </a:r>
            <a:r>
              <a:rPr lang="ru-RU" dirty="0" err="1" smtClean="0"/>
              <a:t>Депопуляция</a:t>
            </a:r>
            <a:r>
              <a:rPr lang="ru-RU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Второй </a:t>
            </a:r>
            <a:r>
              <a:rPr lang="ru-RU" dirty="0"/>
              <a:t>тип воспроизводства населения: </a:t>
            </a:r>
            <a:r>
              <a:rPr lang="ru-RU" dirty="0" smtClean="0"/>
              <a:t>демографическая весна. Демографический </a:t>
            </a:r>
            <a:r>
              <a:rPr lang="ru-RU" dirty="0"/>
              <a:t>взрыв.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Управление </a:t>
            </a:r>
            <a:r>
              <a:rPr lang="ru-RU" dirty="0"/>
              <a:t>воспроизводством населения и </a:t>
            </a:r>
            <a:r>
              <a:rPr lang="ru-RU" dirty="0" smtClean="0"/>
              <a:t>демографическая </a:t>
            </a:r>
            <a:r>
              <a:rPr lang="ru-RU" dirty="0"/>
              <a:t>политика.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Group 31"/>
          <p:cNvGraphicFramePr>
            <a:graphicFrameLocks noGrp="1"/>
          </p:cNvGraphicFramePr>
          <p:nvPr/>
        </p:nvGraphicFramePr>
        <p:xfrm>
          <a:off x="0" y="1"/>
          <a:ext cx="9108000" cy="678658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4286248"/>
                <a:gridCol w="4821752"/>
              </a:tblGrid>
              <a:tr h="8898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Причины, вызывающие невысокие  показатели рождаемости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spc="0" normalizeH="0" baseline="0" dirty="0" smtClean="0">
                          <a:ln w="1905"/>
                          <a:solidFill>
                            <a:schemeClr val="bg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(</a:t>
                      </a:r>
                      <a:r>
                        <a:rPr kumimoji="0" lang="en-US" sz="2800" b="1" u="none" strike="noStrike" cap="none" spc="0" normalizeH="0" baseline="0" dirty="0" smtClean="0">
                          <a:ln w="1905"/>
                          <a:solidFill>
                            <a:schemeClr val="bg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I </a:t>
                      </a:r>
                      <a:r>
                        <a:rPr kumimoji="0" lang="ru-RU" sz="2800" b="1" u="none" strike="noStrike" cap="none" spc="0" normalizeH="0" baseline="0" dirty="0" smtClean="0">
                          <a:ln w="1905"/>
                          <a:solidFill>
                            <a:schemeClr val="bg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тип)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91803" marR="91803" marT="45900" marB="45900" horzOverflow="overflow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Причины вызывающие высокие показатели рождаемости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spc="0" normalizeH="0" baseline="0" dirty="0" smtClean="0">
                          <a:ln w="1905"/>
                          <a:solidFill>
                            <a:schemeClr val="bg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(</a:t>
                      </a:r>
                      <a:r>
                        <a:rPr kumimoji="0" lang="en-US" sz="2800" b="1" u="none" strike="noStrike" cap="none" spc="0" normalizeH="0" baseline="0" dirty="0" smtClean="0">
                          <a:ln w="1905"/>
                          <a:solidFill>
                            <a:schemeClr val="bg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II</a:t>
                      </a:r>
                      <a:r>
                        <a:rPr kumimoji="0" lang="ru-RU" sz="2800" b="1" u="none" strike="noStrike" cap="none" spc="0" normalizeH="0" baseline="0" dirty="0" smtClean="0">
                          <a:ln w="1905"/>
                          <a:solidFill>
                            <a:schemeClr val="bg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тип)</a:t>
                      </a:r>
                      <a:endParaRPr kumimoji="0" lang="ru-RU" sz="2800" b="1" i="0" u="none" strike="noStrike" cap="none" spc="0" normalizeH="0" baseline="0" dirty="0" smtClean="0">
                        <a:ln w="1905"/>
                        <a:solidFill>
                          <a:schemeClr val="bg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itchFamily="18" charset="0"/>
                      </a:endParaRPr>
                    </a:p>
                  </a:txBody>
                  <a:tcPr marL="91803" marR="91803" marT="45900" marB="45900" horzOverflow="overflow">
                    <a:solidFill>
                      <a:srgbClr val="FF0000"/>
                    </a:solidFill>
                  </a:tcPr>
                </a:tc>
              </a:tr>
              <a:tr h="4902561">
                <a:tc>
                  <a:txBody>
                    <a:bodyPr/>
                    <a:lstStyle/>
                    <a:p>
                      <a:pPr marL="457200" marR="0" lvl="0" indent="-4572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Высокий уровень социально-экономического развития;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Высокий уровень урбанизации (в сельской местности рождаемость выше, в городах - ниже);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Изменение статуса женщин, эмансипация и появление новой системы ценностей;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Увеличение доли старших возрастов - старение нации;</a:t>
                      </a:r>
                    </a:p>
                  </a:txBody>
                  <a:tcPr marL="91803" marR="91803" marT="45900" marB="45900" horzOverflow="overflow"/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Низкий уровень развития экономики, с преобладанием сельского хозяйства;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Невысокий уровень урбанизации (в селе рождаемость выше);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Своеобразный общественный уклад, религиозные обычаи, поощряющие многодетность;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Подневольное положение женщин, ранние браки;</a:t>
                      </a:r>
                    </a:p>
                  </a:txBody>
                  <a:tcPr marL="91803" marR="91803" marT="45900" marB="45900" horzOverflow="overflow"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Group 31"/>
          <p:cNvGraphicFramePr>
            <a:graphicFrameLocks noGrp="1"/>
          </p:cNvGraphicFramePr>
          <p:nvPr/>
        </p:nvGraphicFramePr>
        <p:xfrm>
          <a:off x="0" y="1"/>
          <a:ext cx="9108000" cy="678658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4286248"/>
                <a:gridCol w="4821752"/>
              </a:tblGrid>
              <a:tr h="8898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Причины, вызывающие невысокие  показатели рождаемости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spc="0" normalizeH="0" baseline="0" dirty="0" smtClean="0">
                          <a:ln w="1905"/>
                          <a:solidFill>
                            <a:schemeClr val="bg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(</a:t>
                      </a:r>
                      <a:r>
                        <a:rPr kumimoji="0" lang="en-US" sz="2800" b="1" u="none" strike="noStrike" cap="none" spc="0" normalizeH="0" baseline="0" dirty="0" smtClean="0">
                          <a:ln w="1905"/>
                          <a:solidFill>
                            <a:schemeClr val="bg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I </a:t>
                      </a:r>
                      <a:r>
                        <a:rPr kumimoji="0" lang="ru-RU" sz="2800" b="1" u="none" strike="noStrike" cap="none" spc="0" normalizeH="0" baseline="0" dirty="0" smtClean="0">
                          <a:ln w="1905"/>
                          <a:solidFill>
                            <a:schemeClr val="bg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тип)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91803" marR="91803" marT="45900" marB="45900" horzOverflow="overflow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Причины вызывающие высокие показатели рождаемости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spc="0" normalizeH="0" baseline="0" dirty="0" smtClean="0">
                          <a:ln w="1905"/>
                          <a:solidFill>
                            <a:schemeClr val="bg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(</a:t>
                      </a:r>
                      <a:r>
                        <a:rPr kumimoji="0" lang="en-US" sz="2800" b="1" u="none" strike="noStrike" cap="none" spc="0" normalizeH="0" baseline="0" dirty="0" smtClean="0">
                          <a:ln w="1905"/>
                          <a:solidFill>
                            <a:schemeClr val="bg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II</a:t>
                      </a:r>
                      <a:r>
                        <a:rPr kumimoji="0" lang="ru-RU" sz="2800" b="1" u="none" strike="noStrike" cap="none" spc="0" normalizeH="0" baseline="0" dirty="0" smtClean="0">
                          <a:ln w="1905"/>
                          <a:solidFill>
                            <a:schemeClr val="bg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тип)</a:t>
                      </a:r>
                      <a:endParaRPr kumimoji="0" lang="ru-RU" sz="2800" b="1" i="0" u="none" strike="noStrike" cap="none" spc="0" normalizeH="0" baseline="0" dirty="0" smtClean="0">
                        <a:ln w="1905"/>
                        <a:solidFill>
                          <a:schemeClr val="bg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itchFamily="18" charset="0"/>
                      </a:endParaRPr>
                    </a:p>
                  </a:txBody>
                  <a:tcPr marL="91803" marR="91803" marT="45900" marB="45900" horzOverflow="overflow">
                    <a:solidFill>
                      <a:srgbClr val="FF0000"/>
                    </a:solidFill>
                  </a:tcPr>
                </a:tc>
              </a:tr>
              <a:tr h="4902561">
                <a:tc>
                  <a:txBody>
                    <a:bodyPr/>
                    <a:lstStyle/>
                    <a:p>
                      <a:pPr marL="457200" marR="0" lvl="0" indent="-4572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Высокий уровень социально-экономического развития;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Высокий уровень урбанизации (в сельской местности рождаемость выше, в городах - ниже);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Изменение статуса женщин, эмансипация и появление новой системы ценностей;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Увеличение доли старших возрастов - старение нации;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Производственный травматизм.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803" marR="91803" marT="45900" marB="45900" horzOverflow="overflow"/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Низкий уровень развития экономики, с преобладанием сельского хозяйства;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Невысокий уровень урбанизации (в селе рождаемость выше);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Своеобразный общественный уклад, религиозные обычаи, поощряющие многодетность;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Подневольное положение женщин, ранние браки;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Использование достижений современной медицины для борьбы с эпидемическими заболеваниями;</a:t>
                      </a:r>
                    </a:p>
                  </a:txBody>
                  <a:tcPr marL="91803" marR="91803" marT="45900" marB="45900" horzOverflow="overflow"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Group 31"/>
          <p:cNvGraphicFramePr>
            <a:graphicFrameLocks noGrp="1"/>
          </p:cNvGraphicFramePr>
          <p:nvPr/>
        </p:nvGraphicFramePr>
        <p:xfrm>
          <a:off x="0" y="1"/>
          <a:ext cx="9108000" cy="678658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4286248"/>
                <a:gridCol w="4821752"/>
              </a:tblGrid>
              <a:tr h="8898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Причины, вызывающие невысокие  показатели рождаемости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spc="0" normalizeH="0" baseline="0" dirty="0" smtClean="0">
                          <a:ln w="1905"/>
                          <a:solidFill>
                            <a:schemeClr val="bg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(</a:t>
                      </a:r>
                      <a:r>
                        <a:rPr kumimoji="0" lang="en-US" sz="2800" b="1" u="none" strike="noStrike" cap="none" spc="0" normalizeH="0" baseline="0" dirty="0" smtClean="0">
                          <a:ln w="1905"/>
                          <a:solidFill>
                            <a:schemeClr val="bg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I </a:t>
                      </a:r>
                      <a:r>
                        <a:rPr kumimoji="0" lang="ru-RU" sz="2800" b="1" u="none" strike="noStrike" cap="none" spc="0" normalizeH="0" baseline="0" dirty="0" smtClean="0">
                          <a:ln w="1905"/>
                          <a:solidFill>
                            <a:schemeClr val="bg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тип)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91803" marR="91803" marT="45900" marB="45900" horzOverflow="overflow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Причины вызывающие высокие показатели рождаемости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spc="0" normalizeH="0" baseline="0" dirty="0" smtClean="0">
                          <a:ln w="1905"/>
                          <a:solidFill>
                            <a:schemeClr val="bg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(</a:t>
                      </a:r>
                      <a:r>
                        <a:rPr kumimoji="0" lang="en-US" sz="2800" b="1" u="none" strike="noStrike" cap="none" spc="0" normalizeH="0" baseline="0" dirty="0" smtClean="0">
                          <a:ln w="1905"/>
                          <a:solidFill>
                            <a:schemeClr val="bg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II</a:t>
                      </a:r>
                      <a:r>
                        <a:rPr kumimoji="0" lang="ru-RU" sz="2800" b="1" u="none" strike="noStrike" cap="none" spc="0" normalizeH="0" baseline="0" dirty="0" smtClean="0">
                          <a:ln w="1905"/>
                          <a:solidFill>
                            <a:schemeClr val="bg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тип)</a:t>
                      </a:r>
                      <a:endParaRPr kumimoji="0" lang="ru-RU" sz="2800" b="1" i="0" u="none" strike="noStrike" cap="none" spc="0" normalizeH="0" baseline="0" dirty="0" smtClean="0">
                        <a:ln w="1905"/>
                        <a:solidFill>
                          <a:schemeClr val="bg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itchFamily="18" charset="0"/>
                      </a:endParaRPr>
                    </a:p>
                  </a:txBody>
                  <a:tcPr marL="91803" marR="91803" marT="45900" marB="45900" horzOverflow="overflow">
                    <a:solidFill>
                      <a:srgbClr val="FF0000"/>
                    </a:solidFill>
                  </a:tcPr>
                </a:tc>
              </a:tr>
              <a:tr h="4902561">
                <a:tc>
                  <a:txBody>
                    <a:bodyPr/>
                    <a:lstStyle/>
                    <a:p>
                      <a:pPr marL="457200" marR="0" lvl="0" indent="-4572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Высокий уровень социально-экономического развития;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Высокий уровень урбанизации (в сельской местности рождаемость выше, в городах - ниже);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Изменение статуса женщин, эмансипация и появление новой системы ценностей;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Увеличение доли старших возрастов - старение нации;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Производственный травматизм.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803" marR="91803" marT="45900" marB="45900" horzOverflow="overflow"/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Низкий уровень развития экономики, с преобладанием сельского хозяйства;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Невысокий уровень урбанизации (в селе рождаемость выше);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Своеобразный общественный уклад, религиозные обычаи, поощряющие многодетность;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Подневольное положение женщин, ранние браки;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Использование достижений современной медицины для борьбы с эпидемическими заболеваниями;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Запреты по планированию семьи в мусульманских странах.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803" marR="91803" marT="45900" marB="45900" horzOverflow="overflow"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Демографическая политика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4324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dirty="0" smtClean="0"/>
              <a:t>Страны мира стремятся управлять воспроизводством населения, осуществляя государственную </a:t>
            </a: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демографическую политику. </a:t>
            </a:r>
          </a:p>
          <a:p>
            <a:r>
              <a:rPr lang="ru-RU" dirty="0" smtClean="0"/>
              <a:t>Направление демографической политики зависит от демографической ситуации в стране.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Демографическая политика основывается на комплексе различных мер: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7174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ru-RU" dirty="0" smtClean="0"/>
              <a:t>экономических;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административно-правовых;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воспитательных;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пропагандистских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978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dirty="0" smtClean="0"/>
              <a:t>Особенности демографической политики в странах с разным типом воспроизводства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1000108"/>
            <a:ext cx="4000496" cy="5126055"/>
          </a:xfrm>
        </p:spPr>
        <p:txBody>
          <a:bodyPr>
            <a:normAutofit/>
          </a:bodyPr>
          <a:lstStyle/>
          <a:p>
            <a:r>
              <a:rPr lang="ru-RU" sz="2000" b="1" i="1" dirty="0" smtClean="0"/>
              <a:t>В странах первого типа </a:t>
            </a:r>
            <a:r>
              <a:rPr lang="ru-RU" sz="2000" dirty="0" smtClean="0"/>
              <a:t>воспроизводства преобладает демографическая политика, направленная на увеличение рождаемости и естественного прироста населения. </a:t>
            </a:r>
          </a:p>
          <a:p>
            <a:r>
              <a:rPr lang="ru-RU" sz="2000" dirty="0" smtClean="0"/>
              <a:t>Она осуществляется, главным образом, с помощью экономических мер (единовременные ссуды, пособия при рождении ребёнка и т.д.). </a:t>
            </a:r>
          </a:p>
          <a:p>
            <a:r>
              <a:rPr lang="ru-RU" sz="2000" dirty="0" smtClean="0"/>
              <a:t>К странам, проводящих активную демографическую политику, относятся Франция и Япония.</a:t>
            </a:r>
            <a:endParaRPr lang="ru-RU" sz="20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714744" y="1000108"/>
            <a:ext cx="5429256" cy="5857892"/>
          </a:xfrm>
        </p:spPr>
        <p:txBody>
          <a:bodyPr>
            <a:noAutofit/>
          </a:bodyPr>
          <a:lstStyle/>
          <a:p>
            <a:r>
              <a:rPr lang="ru-RU" sz="2000" b="1" i="1" dirty="0" smtClean="0"/>
              <a:t>Страны второго типа воспроизводства </a:t>
            </a:r>
            <a:r>
              <a:rPr lang="ru-RU" sz="2000" dirty="0" smtClean="0"/>
              <a:t>стали осуществлять демографическую политику, направленную на сокращение рождаемости и естественного прироста населения.</a:t>
            </a:r>
          </a:p>
          <a:p>
            <a:r>
              <a:rPr lang="ru-RU" sz="2000" dirty="0" smtClean="0"/>
              <a:t> Большие усилия в этом отношении прилагают </a:t>
            </a:r>
            <a:r>
              <a:rPr lang="ru-RU" sz="2000" b="1" i="1" dirty="0" smtClean="0">
                <a:solidFill>
                  <a:srgbClr val="FF0000"/>
                </a:solidFill>
              </a:rPr>
              <a:t>Китай и Индия</a:t>
            </a:r>
            <a:r>
              <a:rPr lang="ru-RU" sz="2000" dirty="0" smtClean="0"/>
              <a:t>. </a:t>
            </a:r>
          </a:p>
          <a:p>
            <a:r>
              <a:rPr lang="ru-RU" sz="2000" dirty="0" smtClean="0"/>
              <a:t>Однако некоторые страны не проводят демографическую политику по </a:t>
            </a:r>
            <a:r>
              <a:rPr lang="ru-RU" sz="2000" i="1" dirty="0" smtClean="0">
                <a:solidFill>
                  <a:srgbClr val="FF0000"/>
                </a:solidFill>
              </a:rPr>
              <a:t>религиозным </a:t>
            </a:r>
            <a:r>
              <a:rPr lang="ru-RU" sz="2000" dirty="0" smtClean="0"/>
              <a:t>и этическим соображениям. Это касается многих </a:t>
            </a:r>
            <a:r>
              <a:rPr lang="ru-RU" sz="2000" i="1" dirty="0" smtClean="0">
                <a:solidFill>
                  <a:srgbClr val="FF0000"/>
                </a:solidFill>
              </a:rPr>
              <a:t>мусульманских</a:t>
            </a:r>
            <a:r>
              <a:rPr lang="ru-RU" sz="2000" dirty="0" smtClean="0"/>
              <a:t> стран. </a:t>
            </a:r>
          </a:p>
          <a:p>
            <a:r>
              <a:rPr lang="ru-RU" sz="2000" dirty="0" smtClean="0"/>
              <a:t>Страны Тропической Африки в своём большинстве не способны на эффективную демографическую политику по экономическим причинам (отсутствие денежных средств). </a:t>
            </a:r>
          </a:p>
          <a:p>
            <a:r>
              <a:rPr lang="ru-RU" sz="2000" dirty="0" smtClean="0"/>
              <a:t>Активная демографическая политика характерна для стран Северной Африки и Латинской Америки.</a:t>
            </a:r>
            <a:endParaRPr lang="ru-RU" sz="2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dirty="0" smtClean="0"/>
              <a:t>Одной из действенных мер  по регулированию рождаемости является:</a:t>
            </a:r>
            <a:endParaRPr lang="ru-RU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считается законодательное изменение возраста вступления в брак. Например, в </a:t>
            </a:r>
            <a:r>
              <a:rPr lang="ru-RU" sz="2400" dirty="0" smtClean="0">
                <a:solidFill>
                  <a:srgbClr val="FF0000"/>
                </a:solidFill>
              </a:rPr>
              <a:t>Китае</a:t>
            </a:r>
            <a:r>
              <a:rPr lang="ru-RU" sz="2400" dirty="0" smtClean="0"/>
              <a:t> он повышен до 22 лет для мужчин и 20 лет для женщин, в </a:t>
            </a:r>
            <a:r>
              <a:rPr lang="ru-RU" sz="2400" dirty="0" smtClean="0">
                <a:solidFill>
                  <a:srgbClr val="FF0000"/>
                </a:solidFill>
              </a:rPr>
              <a:t>Индии</a:t>
            </a:r>
            <a:r>
              <a:rPr lang="ru-RU" sz="2400" dirty="0" smtClean="0"/>
              <a:t> — соответственно до 21 и 18 лет.</a:t>
            </a:r>
          </a:p>
          <a:p>
            <a:r>
              <a:rPr lang="ru-RU" sz="2400" dirty="0" smtClean="0"/>
              <a:t> Но в действительности наблюдается ещё большее «старение» брака. Это объясняется тем, что значительная часть молодых людей стремится прежде всего получить образование, а затем пройти профессиональную подготовку. </a:t>
            </a:r>
          </a:p>
          <a:p>
            <a:r>
              <a:rPr lang="ru-RU" sz="2400" dirty="0" smtClean="0"/>
              <a:t>В результате средний возраст вступления в брак мужчин в Китае составляет 25 лет, а женщин — 22; в Индии — 23 и 19 соответственно.</a:t>
            </a:r>
            <a:endParaRPr lang="ru-RU" sz="2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8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В Европе: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286116" y="1285860"/>
            <a:ext cx="5329246" cy="53578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dirty="0" smtClean="0"/>
              <a:t>В Европе средний возраст вступления в брак составляет 26 лет для мужчин и 23 — для женщин. </a:t>
            </a:r>
          </a:p>
          <a:p>
            <a:r>
              <a:rPr lang="ru-RU" dirty="0" smtClean="0"/>
              <a:t>Но в развитых странах Европы этот возраст выше. </a:t>
            </a:r>
          </a:p>
          <a:p>
            <a:pPr>
              <a:buNone/>
            </a:pPr>
            <a:r>
              <a:rPr lang="ru-RU" dirty="0" smtClean="0"/>
              <a:t>В Италии и Швейцарии он превышает 27 лет, </a:t>
            </a:r>
          </a:p>
          <a:p>
            <a:pPr>
              <a:buNone/>
            </a:pPr>
            <a:r>
              <a:rPr lang="ru-RU" dirty="0" smtClean="0"/>
              <a:t>а в Германии — 28. Для женщин в Великобритании и Нидерландах средний возраст вступления в брак превышает 28 лет,</a:t>
            </a:r>
          </a:p>
          <a:p>
            <a:pPr>
              <a:buNone/>
            </a:pPr>
            <a:r>
              <a:rPr lang="ru-RU" dirty="0" smtClean="0"/>
              <a:t>а в Швеции — 29.</a:t>
            </a:r>
          </a:p>
        </p:txBody>
      </p:sp>
      <p:pic>
        <p:nvPicPr>
          <p:cNvPr id="10" name="Содержимое 7" descr="geo_11sm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214422"/>
            <a:ext cx="2857500" cy="3209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8255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/>
              <a:t>КАЧЕСТВО НАСЕЛЕНИЯ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ЭТО КОМПЛЕКСНОЕ ПОНЯТИЕ, УЧИТЫВАЮЩИЕ УСЛОВИЯ ЖИЗНИ:</a:t>
            </a:r>
            <a:r>
              <a:rPr lang="ru-RU" sz="2400" b="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042025" y="857232"/>
            <a:ext cx="3101975" cy="132343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/>
              <a:t>ЭКОНОМИЧЕСКИЕ </a:t>
            </a:r>
            <a:endParaRPr lang="ru-RU" sz="2000" b="1" dirty="0" smtClean="0"/>
          </a:p>
          <a:p>
            <a:pPr algn="ctr"/>
            <a:r>
              <a:rPr lang="ru-RU" sz="2000" dirty="0" smtClean="0"/>
              <a:t>(</a:t>
            </a:r>
            <a:r>
              <a:rPr lang="ru-RU" sz="2000" dirty="0"/>
              <a:t>душевой доход, занятость, калорийность </a:t>
            </a:r>
            <a:r>
              <a:rPr lang="ru-RU" sz="2000" dirty="0" smtClean="0"/>
              <a:t>питания</a:t>
            </a:r>
            <a:r>
              <a:rPr lang="ru-RU" sz="2000" dirty="0"/>
              <a:t>)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000364" y="857232"/>
            <a:ext cx="2917825" cy="163121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/>
              <a:t>КУЛЬТУРНЫЕ</a:t>
            </a:r>
          </a:p>
          <a:p>
            <a:pPr algn="ctr"/>
            <a:r>
              <a:rPr lang="ru-RU" sz="2000" dirty="0"/>
              <a:t>(уровень грамотности, </a:t>
            </a:r>
            <a:r>
              <a:rPr lang="ru-RU" sz="2000" dirty="0" smtClean="0"/>
              <a:t>количество библиотек</a:t>
            </a:r>
            <a:r>
              <a:rPr lang="ru-RU" sz="2000" dirty="0"/>
              <a:t>, театров на душу населения)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0" y="857232"/>
            <a:ext cx="2943225" cy="19389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/>
              <a:t>СОЦИАЛЬНЫЕ</a:t>
            </a:r>
          </a:p>
          <a:p>
            <a:pPr algn="ctr"/>
            <a:r>
              <a:rPr lang="ru-RU" sz="2000" dirty="0"/>
              <a:t>(уровень здравоохранения, </a:t>
            </a:r>
            <a:r>
              <a:rPr lang="ru-RU" sz="2000" dirty="0" smtClean="0"/>
              <a:t>развитие демократических </a:t>
            </a:r>
            <a:r>
              <a:rPr lang="ru-RU" sz="2000" dirty="0"/>
              <a:t>институтов)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0" y="2214554"/>
            <a:ext cx="9144000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     ОДНИМ ИЗ ГЛАВНЫХ ПОКАЗАТЕЛЕЙ СОСТОЯНИЯ ЗДОРОВЬЯ НАСЕЛЕНИЯ СЛУЖИТ ПОКАЗАТЕЛЬ СРЕДНЕЙ ПРОДОЛЖИТЕЛЬНОСТИ ЖИЗНИ. В СРЕДНЕМ ОН СОСТАВЛЯЕТ 66 ЛЕТ.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6143636" y="4929174"/>
            <a:ext cx="2808287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dirty="0"/>
              <a:t>САМЫЙ НИЗКИЙ ПОКАЗАТЕЛЬ</a:t>
            </a:r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6189522" y="3429000"/>
            <a:ext cx="2714612" cy="142873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Более 80 </a:t>
            </a:r>
            <a:r>
              <a:rPr lang="ru-RU" u="sng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лет:</a:t>
            </a:r>
            <a:r>
              <a:rPr lang="ru-RU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Андорра</a:t>
            </a:r>
            <a:endParaRPr lang="ru-RU" dirty="0"/>
          </a:p>
          <a:p>
            <a:pPr algn="ctr"/>
            <a:r>
              <a:rPr lang="ru-RU" dirty="0"/>
              <a:t>ЯПОНИЯ</a:t>
            </a:r>
          </a:p>
          <a:p>
            <a:pPr algn="ctr"/>
            <a:r>
              <a:rPr lang="ru-RU" dirty="0"/>
              <a:t>АВСТРАЛИЯ</a:t>
            </a:r>
          </a:p>
          <a:p>
            <a:pPr algn="ctr"/>
            <a:r>
              <a:rPr lang="ru-RU" dirty="0"/>
              <a:t>ШВЕЦИЯ</a:t>
            </a:r>
          </a:p>
          <a:p>
            <a:pPr algn="ctr"/>
            <a:r>
              <a:rPr lang="ru-RU" dirty="0"/>
              <a:t>КАНАДА</a:t>
            </a:r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6165873" y="5429240"/>
            <a:ext cx="2786050" cy="1428760"/>
          </a:xfrm>
          <a:prstGeom prst="rect">
            <a:avLst/>
          </a:prstGeom>
          <a:gradFill flip="none" rotWithShape="1">
            <a:gsLst>
              <a:gs pos="0">
                <a:srgbClr val="666699">
                  <a:shade val="30000"/>
                  <a:satMod val="115000"/>
                </a:srgbClr>
              </a:gs>
              <a:gs pos="50000">
                <a:srgbClr val="666699">
                  <a:shade val="67500"/>
                  <a:satMod val="115000"/>
                </a:srgbClr>
              </a:gs>
              <a:gs pos="100000">
                <a:srgbClr val="666699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u="sng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36 лет</a:t>
            </a:r>
            <a:endParaRPr lang="ru-RU" dirty="0">
              <a:solidFill>
                <a:schemeClr val="bg1"/>
              </a:solidFill>
            </a:endParaRPr>
          </a:p>
          <a:p>
            <a:pPr algn="ctr"/>
            <a:r>
              <a:rPr lang="ru-RU" dirty="0">
                <a:solidFill>
                  <a:schemeClr val="bg1"/>
                </a:solidFill>
              </a:rPr>
              <a:t>СЬЕРРА-ЛЕОНЕ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ГВИНЕЯ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ГАМБИЯ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БУРКИНА-ФАСО</a:t>
            </a: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0" y="3000372"/>
            <a:ext cx="6108711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СРЕДНЯЯ ПРОДОЛЖИТЕЛЬНОСТЬ ЖИЗНИ В МИРЕ (</a:t>
            </a:r>
            <a:r>
              <a:rPr lang="ru-RU" sz="800" dirty="0"/>
              <a:t>КОНЕЦ</a:t>
            </a:r>
            <a:r>
              <a:rPr lang="ru-RU" dirty="0"/>
              <a:t> ХХ </a:t>
            </a:r>
            <a:r>
              <a:rPr lang="ru-RU" sz="800" dirty="0"/>
              <a:t>ВЕКА</a:t>
            </a:r>
            <a:r>
              <a:rPr lang="ru-RU" dirty="0"/>
              <a:t>)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5572132" y="3000372"/>
            <a:ext cx="3332002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/>
              <a:t>САМЫЙ ВЫСОКИЙ ПОКАЗАТЕЛЬ</a:t>
            </a:r>
          </a:p>
        </p:txBody>
      </p:sp>
      <p:pic>
        <p:nvPicPr>
          <p:cNvPr id="13" name="Содержимое 3" descr="prodol.jpg"/>
          <p:cNvPicPr>
            <a:picLocks noChangeAspect="1"/>
          </p:cNvPicPr>
          <p:nvPr/>
        </p:nvPicPr>
        <p:blipFill>
          <a:blip r:embed="rId2"/>
          <a:srcRect l="2257" t="17708" r="3699" b="7291"/>
          <a:stretch>
            <a:fillRect/>
          </a:stretch>
        </p:blipFill>
        <p:spPr>
          <a:xfrm>
            <a:off x="0" y="3468597"/>
            <a:ext cx="5601930" cy="33894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99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  <p:bldP spid="9222" grpId="0" animBg="1"/>
      <p:bldP spid="9223" grpId="0" animBg="1"/>
      <p:bldP spid="9229" grpId="0" animBg="1"/>
      <p:bldP spid="9232" grpId="0" animBg="1"/>
      <p:bldP spid="9237" grpId="0" animBg="1"/>
      <p:bldP spid="9238" grpId="0" animBg="1"/>
      <p:bldP spid="9240" grpId="0" animBg="1"/>
      <p:bldP spid="923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С. 57-66</a:t>
            </a:r>
          </a:p>
        </p:txBody>
      </p:sp>
      <p:pic>
        <p:nvPicPr>
          <p:cNvPr id="4" name="Рисунок 3" descr="08CAC4~11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4786322"/>
            <a:ext cx="1428760" cy="1379492"/>
          </a:xfrm>
          <a:prstGeom prst="rect">
            <a:avLst/>
          </a:prstGeom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3000364" y="1500174"/>
            <a:ext cx="5500726" cy="3357586"/>
          </a:xfrm>
          <a:prstGeom prst="wedgeRoundRectCallout">
            <a:avLst>
              <a:gd name="adj1" fmla="val -78762"/>
              <a:gd name="adj2" fmla="val 58046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Детки!</a:t>
            </a:r>
          </a:p>
          <a:p>
            <a:pPr algn="ctr">
              <a:buNone/>
            </a:pPr>
            <a:r>
              <a:rPr lang="ru-RU" sz="3200" dirty="0" smtClean="0"/>
              <a:t>Не забываем делать задания, номера которых указаны в тексте учебника.</a:t>
            </a:r>
          </a:p>
          <a:p>
            <a:pPr algn="ctr">
              <a:buNone/>
            </a:pPr>
            <a:r>
              <a:rPr lang="ru-RU" sz="3200" dirty="0" smtClean="0"/>
              <a:t>И будет нам всем </a:t>
            </a:r>
            <a:r>
              <a:rPr lang="ru-RU" sz="3200" dirty="0" err="1" smtClean="0"/>
              <a:t>счастие</a:t>
            </a:r>
            <a:r>
              <a:rPr lang="ru-RU" sz="3200" dirty="0" smtClean="0"/>
              <a:t>!!!</a:t>
            </a:r>
            <a:endParaRPr lang="ru-RU" sz="3200" dirty="0"/>
          </a:p>
        </p:txBody>
      </p:sp>
      <p:pic>
        <p:nvPicPr>
          <p:cNvPr id="6" name="Рисунок 5" descr="088F95~12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1934" y="4929198"/>
            <a:ext cx="3433768" cy="1709741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0334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Проверь себя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Group 278"/>
          <p:cNvGraphicFramePr>
            <a:graphicFrameLocks noGrp="1"/>
          </p:cNvGraphicFramePr>
          <p:nvPr/>
        </p:nvGraphicFramePr>
        <p:xfrm>
          <a:off x="500035" y="1423972"/>
          <a:ext cx="8215369" cy="537430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401916"/>
                <a:gridCol w="468171"/>
                <a:gridCol w="2853802"/>
                <a:gridCol w="2491480"/>
              </a:tblGrid>
              <a:tr h="745677">
                <a:tc gridSpan="4"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 Демографический взрыв характерен для стран: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567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Восточной Европы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Азии, Африки, Лат. Америки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Австралии и Океании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745677">
                <a:tc grid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 В настоящее время численность населения мира приближается к (</a:t>
                      </a:r>
                      <a:r>
                        <a:rPr kumimoji="0" lang="ru-RU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млрд</a:t>
                      </a: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чел.)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7117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745677">
                <a:tc gridSpan="4"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 Лидером по численности населения является: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7117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Индия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Китай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США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745677">
                <a:tc gridSpan="4"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 Пик демографического взрыва произошел в: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7117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1950 гг.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1970 гг.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2000 гг.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0334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Проверь себя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Group 278"/>
          <p:cNvGraphicFramePr>
            <a:graphicFrameLocks noGrp="1"/>
          </p:cNvGraphicFramePr>
          <p:nvPr/>
        </p:nvGraphicFramePr>
        <p:xfrm>
          <a:off x="500035" y="1423972"/>
          <a:ext cx="8215369" cy="537430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401916"/>
                <a:gridCol w="468171"/>
                <a:gridCol w="2853802"/>
                <a:gridCol w="2491480"/>
              </a:tblGrid>
              <a:tr h="745677">
                <a:tc gridSpan="4"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 Демографический взрыв характерен для стран: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567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spc="0" normalizeH="0" baseline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Азии, Африки, Лат. Америки</a:t>
                      </a:r>
                      <a:endParaRPr kumimoji="0" lang="ru-RU" sz="2400" b="1" i="0" u="none" strike="noStrike" cap="none" spc="0" normalizeH="0" baseline="0" dirty="0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745677">
                <a:tc grid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 В настоящее время численность населения мира приближается к (</a:t>
                      </a:r>
                      <a:r>
                        <a:rPr kumimoji="0" lang="ru-RU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млрд</a:t>
                      </a: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чел.)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7117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spc="0" normalizeH="0" baseline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7</a:t>
                      </a:r>
                      <a:endParaRPr kumimoji="0" lang="ru-RU" sz="2400" b="1" i="0" u="none" strike="noStrike" cap="none" spc="0" normalizeH="0" baseline="0" dirty="0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745677">
                <a:tc gridSpan="4"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 Лидером по численности населения является: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7117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spc="0" normalizeH="0" baseline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Китай</a:t>
                      </a:r>
                      <a:endParaRPr kumimoji="0" lang="ru-RU" sz="2400" b="1" i="0" u="none" strike="noStrike" cap="none" spc="0" normalizeH="0" baseline="0" dirty="0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745677">
                <a:tc gridSpan="4"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 Пик демографического взрыва произошел в: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7117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spc="0" normalizeH="0" baseline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1970 гг.</a:t>
                      </a:r>
                      <a:endParaRPr kumimoji="0" lang="ru-RU" sz="2400" b="1" i="0" u="none" strike="noStrike" cap="none" spc="0" normalizeH="0" baseline="0" dirty="0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Рост численности населения</a:t>
            </a:r>
            <a:endParaRPr lang="ru-RU" dirty="0"/>
          </a:p>
        </p:txBody>
      </p:sp>
      <p:pic>
        <p:nvPicPr>
          <p:cNvPr id="4" name="Содержимое 3" descr="09_clip_image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643050"/>
            <a:ext cx="8101216" cy="4929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71472" y="1714488"/>
            <a:ext cx="7929618" cy="2062103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/>
              <a:t>По прогнозам ООН, численность населения земного шара </a:t>
            </a:r>
            <a:r>
              <a:rPr lang="ru-RU" sz="3200" dirty="0" smtClean="0"/>
              <a:t>достигнет</a:t>
            </a:r>
          </a:p>
          <a:p>
            <a:pPr algn="ctr"/>
            <a:r>
              <a:rPr lang="ru-RU" sz="3200" dirty="0" smtClean="0"/>
              <a:t> </a:t>
            </a:r>
            <a:r>
              <a:rPr lang="ru-RU" sz="3200" dirty="0"/>
              <a:t>10 </a:t>
            </a:r>
            <a:r>
              <a:rPr lang="ru-RU" sz="3200" dirty="0" err="1"/>
              <a:t>млрд</a:t>
            </a:r>
            <a:r>
              <a:rPr lang="ru-RU" sz="3200" dirty="0"/>
              <a:t> человек </a:t>
            </a:r>
            <a:endParaRPr lang="ru-RU" sz="3200" dirty="0" smtClean="0"/>
          </a:p>
          <a:p>
            <a:pPr algn="ctr"/>
            <a:r>
              <a:rPr lang="ru-RU" sz="3200" dirty="0" smtClean="0"/>
              <a:t>к </a:t>
            </a:r>
            <a:r>
              <a:rPr lang="ru-RU" sz="3200" dirty="0"/>
              <a:t>середине ХХ</a:t>
            </a:r>
            <a:r>
              <a:rPr lang="en-US" sz="3200" dirty="0"/>
              <a:t>I</a:t>
            </a:r>
            <a:r>
              <a:rPr lang="ru-RU" sz="3200" dirty="0"/>
              <a:t> века.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xit" presetSubtype="0" decel="10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1" animBg="1"/>
      <p:bldP spid="5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099850" cy="6858001"/>
        </p:xfrm>
        <a:graphic>
          <a:graphicData uri="http://schemas.openxmlformats.org/presentationml/2006/ole">
            <p:oleObj spid="_x0000_s1026" name="Слайд" r:id="rId3" imgW="3560233" imgH="2670188" progId="PowerPoint.Slide.8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Первая десятка стран-лидеров по численности населения (млн.чел.)</a:t>
            </a:r>
            <a:endParaRPr lang="ru-RU" dirty="0"/>
          </a:p>
        </p:txBody>
      </p:sp>
      <p:graphicFrame>
        <p:nvGraphicFramePr>
          <p:cNvPr id="4" name="Group 360"/>
          <p:cNvGraphicFramePr>
            <a:graphicFrameLocks noGrp="1"/>
          </p:cNvGraphicFramePr>
          <p:nvPr/>
        </p:nvGraphicFramePr>
        <p:xfrm>
          <a:off x="0" y="3"/>
          <a:ext cx="9143999" cy="6857997"/>
        </p:xfrm>
        <a:graphic>
          <a:graphicData uri="http://schemas.openxmlformats.org/drawingml/2006/table">
            <a:tbl>
              <a:tblPr/>
              <a:tblGrid>
                <a:gridCol w="2062933"/>
                <a:gridCol w="1031466"/>
                <a:gridCol w="2055794"/>
                <a:gridCol w="1031464"/>
                <a:gridCol w="1959431"/>
                <a:gridCol w="1002911"/>
              </a:tblGrid>
              <a:tr h="662862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1990 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2002 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2050 г. (прогноз)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50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spc="0" normalizeH="0" baseline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</a:rPr>
                        <a:t>Китай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CCFF66">
                            <a:tint val="66000"/>
                            <a:satMod val="160000"/>
                          </a:srgbClr>
                        </a:gs>
                        <a:gs pos="50000">
                          <a:srgbClr val="CCFF66">
                            <a:tint val="44500"/>
                            <a:satMod val="160000"/>
                          </a:srgbClr>
                        </a:gs>
                        <a:gs pos="100000">
                          <a:srgbClr val="CCFF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CCFF66">
                            <a:tint val="66000"/>
                            <a:satMod val="160000"/>
                          </a:srgbClr>
                        </a:gs>
                        <a:gs pos="50000">
                          <a:srgbClr val="CCFF66">
                            <a:tint val="44500"/>
                            <a:satMod val="160000"/>
                          </a:srgbClr>
                        </a:gs>
                        <a:gs pos="100000">
                          <a:srgbClr val="CCFF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spc="0" normalizeH="0" baseline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</a:rPr>
                        <a:t>Китай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CCFF66">
                            <a:tint val="66000"/>
                            <a:satMod val="160000"/>
                          </a:srgbClr>
                        </a:gs>
                        <a:gs pos="50000">
                          <a:srgbClr val="CCFF66">
                            <a:tint val="44500"/>
                            <a:satMod val="160000"/>
                          </a:srgbClr>
                        </a:gs>
                        <a:gs pos="100000">
                          <a:srgbClr val="CCFF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CCFF66">
                            <a:tint val="66000"/>
                            <a:satMod val="160000"/>
                          </a:srgbClr>
                        </a:gs>
                        <a:gs pos="50000">
                          <a:srgbClr val="CCFF66">
                            <a:tint val="44500"/>
                            <a:satMod val="160000"/>
                          </a:srgbClr>
                        </a:gs>
                        <a:gs pos="100000">
                          <a:srgbClr val="CCFF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spc="0" normalizeH="0" baseline="0" dirty="0" smtClean="0">
                          <a:ln w="1905"/>
                          <a:solidFill>
                            <a:srgbClr val="0070C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</a:rPr>
                        <a:t>Индия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CCFF66">
                            <a:tint val="66000"/>
                            <a:satMod val="160000"/>
                          </a:srgbClr>
                        </a:gs>
                        <a:gs pos="50000">
                          <a:srgbClr val="CCFF66">
                            <a:tint val="44500"/>
                            <a:satMod val="160000"/>
                          </a:srgbClr>
                        </a:gs>
                        <a:gs pos="100000">
                          <a:srgbClr val="CCFF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CCFF66">
                            <a:tint val="66000"/>
                            <a:satMod val="160000"/>
                          </a:srgbClr>
                        </a:gs>
                        <a:gs pos="50000">
                          <a:srgbClr val="CCFF66">
                            <a:tint val="44500"/>
                            <a:satMod val="160000"/>
                          </a:srgbClr>
                        </a:gs>
                        <a:gs pos="100000">
                          <a:srgbClr val="CCFF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6628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spc="0" normalizeH="0" baseline="0" dirty="0" smtClean="0">
                          <a:ln w="1905"/>
                          <a:solidFill>
                            <a:srgbClr val="0070C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</a:rPr>
                        <a:t>Индия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CCFF66">
                            <a:tint val="66000"/>
                            <a:satMod val="160000"/>
                          </a:srgbClr>
                        </a:gs>
                        <a:gs pos="50000">
                          <a:srgbClr val="CCFF66">
                            <a:tint val="44500"/>
                            <a:satMod val="160000"/>
                          </a:srgbClr>
                        </a:gs>
                        <a:gs pos="100000">
                          <a:srgbClr val="CCFF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CCFF66">
                            <a:tint val="66000"/>
                            <a:satMod val="160000"/>
                          </a:srgbClr>
                        </a:gs>
                        <a:gs pos="50000">
                          <a:srgbClr val="CCFF66">
                            <a:tint val="44500"/>
                            <a:satMod val="160000"/>
                          </a:srgbClr>
                        </a:gs>
                        <a:gs pos="100000">
                          <a:srgbClr val="CCFF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spc="0" normalizeH="0" baseline="0" dirty="0" smtClean="0">
                          <a:ln w="1905"/>
                          <a:solidFill>
                            <a:srgbClr val="0070C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</a:rPr>
                        <a:t>Индия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CCFF66">
                            <a:tint val="66000"/>
                            <a:satMod val="160000"/>
                          </a:srgbClr>
                        </a:gs>
                        <a:gs pos="50000">
                          <a:srgbClr val="CCFF66">
                            <a:tint val="44500"/>
                            <a:satMod val="160000"/>
                          </a:srgbClr>
                        </a:gs>
                        <a:gs pos="100000">
                          <a:srgbClr val="CCFF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CCFF66">
                            <a:tint val="66000"/>
                            <a:satMod val="160000"/>
                          </a:srgbClr>
                        </a:gs>
                        <a:gs pos="50000">
                          <a:srgbClr val="CCFF66">
                            <a:tint val="44500"/>
                            <a:satMod val="160000"/>
                          </a:srgbClr>
                        </a:gs>
                        <a:gs pos="100000">
                          <a:srgbClr val="CCFF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spc="0" normalizeH="0" baseline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</a:rPr>
                        <a:t>Китай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CCFF66">
                            <a:tint val="66000"/>
                            <a:satMod val="160000"/>
                          </a:srgbClr>
                        </a:gs>
                        <a:gs pos="50000">
                          <a:srgbClr val="CCFF66">
                            <a:tint val="44500"/>
                            <a:satMod val="160000"/>
                          </a:srgbClr>
                        </a:gs>
                        <a:gs pos="100000">
                          <a:srgbClr val="CCFF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CCFF66">
                            <a:tint val="66000"/>
                            <a:satMod val="160000"/>
                          </a:srgbClr>
                        </a:gs>
                        <a:gs pos="50000">
                          <a:srgbClr val="CCFF66">
                            <a:tint val="44500"/>
                            <a:satMod val="160000"/>
                          </a:srgbClr>
                        </a:gs>
                        <a:gs pos="100000">
                          <a:srgbClr val="CCFF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48652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США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США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США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53214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Индонезия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CCFF66">
                            <a:tint val="66000"/>
                            <a:satMod val="160000"/>
                          </a:srgbClr>
                        </a:gs>
                        <a:gs pos="50000">
                          <a:srgbClr val="CCFF66">
                            <a:tint val="44500"/>
                            <a:satMod val="160000"/>
                          </a:srgbClr>
                        </a:gs>
                        <a:gs pos="100000">
                          <a:srgbClr val="CCFF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CCFF66">
                            <a:tint val="66000"/>
                            <a:satMod val="160000"/>
                          </a:srgbClr>
                        </a:gs>
                        <a:gs pos="50000">
                          <a:srgbClr val="CCFF66">
                            <a:tint val="44500"/>
                            <a:satMod val="160000"/>
                          </a:srgbClr>
                        </a:gs>
                        <a:gs pos="100000">
                          <a:srgbClr val="CCFF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Индонезия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CCFF66">
                            <a:tint val="66000"/>
                            <a:satMod val="160000"/>
                          </a:srgbClr>
                        </a:gs>
                        <a:gs pos="50000">
                          <a:srgbClr val="CCFF66">
                            <a:tint val="44500"/>
                            <a:satMod val="160000"/>
                          </a:srgbClr>
                        </a:gs>
                        <a:gs pos="100000">
                          <a:srgbClr val="CCFF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CCFF66">
                            <a:tint val="66000"/>
                            <a:satMod val="160000"/>
                          </a:srgbClr>
                        </a:gs>
                        <a:gs pos="50000">
                          <a:srgbClr val="CCFF66">
                            <a:tint val="44500"/>
                            <a:satMod val="160000"/>
                          </a:srgbClr>
                        </a:gs>
                        <a:gs pos="100000">
                          <a:srgbClr val="CCFF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Пакистан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CCFF66">
                            <a:tint val="66000"/>
                            <a:satMod val="160000"/>
                          </a:srgbClr>
                        </a:gs>
                        <a:gs pos="50000">
                          <a:srgbClr val="CCFF66">
                            <a:tint val="44500"/>
                            <a:satMod val="160000"/>
                          </a:srgbClr>
                        </a:gs>
                        <a:gs pos="100000">
                          <a:srgbClr val="CCFF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CCFF66">
                            <a:tint val="66000"/>
                            <a:satMod val="160000"/>
                          </a:srgbClr>
                        </a:gs>
                        <a:gs pos="50000">
                          <a:srgbClr val="CCFF66">
                            <a:tint val="44500"/>
                            <a:satMod val="160000"/>
                          </a:srgbClr>
                        </a:gs>
                        <a:gs pos="100000">
                          <a:srgbClr val="CCFF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53214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Бразилия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CCFF66">
                            <a:tint val="66000"/>
                            <a:satMod val="160000"/>
                          </a:srgbClr>
                        </a:gs>
                        <a:gs pos="50000">
                          <a:srgbClr val="CCFF66">
                            <a:tint val="44500"/>
                            <a:satMod val="160000"/>
                          </a:srgbClr>
                        </a:gs>
                        <a:gs pos="100000">
                          <a:srgbClr val="CCFF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CCFF66">
                            <a:tint val="66000"/>
                            <a:satMod val="160000"/>
                          </a:srgbClr>
                        </a:gs>
                        <a:gs pos="50000">
                          <a:srgbClr val="CCFF66">
                            <a:tint val="44500"/>
                            <a:satMod val="160000"/>
                          </a:srgbClr>
                        </a:gs>
                        <a:gs pos="100000">
                          <a:srgbClr val="CCFF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Бразилия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CCFF66">
                            <a:tint val="66000"/>
                            <a:satMod val="160000"/>
                          </a:srgbClr>
                        </a:gs>
                        <a:gs pos="50000">
                          <a:srgbClr val="CCFF66">
                            <a:tint val="44500"/>
                            <a:satMod val="160000"/>
                          </a:srgbClr>
                        </a:gs>
                        <a:gs pos="100000">
                          <a:srgbClr val="CCFF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CCFF66">
                            <a:tint val="66000"/>
                            <a:satMod val="160000"/>
                          </a:srgbClr>
                        </a:gs>
                        <a:gs pos="50000">
                          <a:srgbClr val="CCFF66">
                            <a:tint val="44500"/>
                            <a:satMod val="160000"/>
                          </a:srgbClr>
                        </a:gs>
                        <a:gs pos="100000">
                          <a:srgbClr val="CCFF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Индонезия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CCFF66">
                            <a:tint val="66000"/>
                            <a:satMod val="160000"/>
                          </a:srgbClr>
                        </a:gs>
                        <a:gs pos="50000">
                          <a:srgbClr val="CCFF66">
                            <a:tint val="44500"/>
                            <a:satMod val="160000"/>
                          </a:srgbClr>
                        </a:gs>
                        <a:gs pos="100000">
                          <a:srgbClr val="CCFF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CCFF66">
                            <a:tint val="66000"/>
                            <a:satMod val="160000"/>
                          </a:srgbClr>
                        </a:gs>
                        <a:gs pos="50000">
                          <a:srgbClr val="CCFF66">
                            <a:tint val="44500"/>
                            <a:satMod val="160000"/>
                          </a:srgbClr>
                        </a:gs>
                        <a:gs pos="100000">
                          <a:srgbClr val="CCFF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6628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spc="0" normalizeH="0" baseline="0" dirty="0" smtClean="0">
                          <a:ln w="1905"/>
                          <a:solidFill>
                            <a:srgbClr val="FF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</a:rPr>
                        <a:t>Россия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97FF">
                            <a:tint val="66000"/>
                            <a:satMod val="160000"/>
                          </a:srgbClr>
                        </a:gs>
                        <a:gs pos="50000">
                          <a:srgbClr val="FF97FF">
                            <a:tint val="44500"/>
                            <a:satMod val="160000"/>
                          </a:srgbClr>
                        </a:gs>
                        <a:gs pos="100000">
                          <a:srgbClr val="FF97FF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97FF">
                            <a:tint val="66000"/>
                            <a:satMod val="160000"/>
                          </a:srgbClr>
                        </a:gs>
                        <a:gs pos="50000">
                          <a:srgbClr val="FF97FF">
                            <a:tint val="44500"/>
                            <a:satMod val="160000"/>
                          </a:srgbClr>
                        </a:gs>
                        <a:gs pos="100000">
                          <a:srgbClr val="FF97FF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Пакистан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CCFF66">
                            <a:tint val="66000"/>
                            <a:satMod val="160000"/>
                          </a:srgbClr>
                        </a:gs>
                        <a:gs pos="50000">
                          <a:srgbClr val="CCFF66">
                            <a:tint val="44500"/>
                            <a:satMod val="160000"/>
                          </a:srgbClr>
                        </a:gs>
                        <a:gs pos="100000">
                          <a:srgbClr val="CCFF66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CCFF66">
                            <a:tint val="66000"/>
                            <a:satMod val="160000"/>
                          </a:srgbClr>
                        </a:gs>
                        <a:gs pos="50000">
                          <a:srgbClr val="CCFF66">
                            <a:tint val="44500"/>
                            <a:satMod val="160000"/>
                          </a:srgbClr>
                        </a:gs>
                        <a:gs pos="100000">
                          <a:srgbClr val="CCFF66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Нигерия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CCFF66">
                            <a:tint val="66000"/>
                            <a:satMod val="160000"/>
                          </a:srgbClr>
                        </a:gs>
                        <a:gs pos="50000">
                          <a:srgbClr val="CCFF66">
                            <a:tint val="44500"/>
                            <a:satMod val="160000"/>
                          </a:srgbClr>
                        </a:gs>
                        <a:gs pos="100000">
                          <a:srgbClr val="CCFF66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CCFF66">
                            <a:tint val="66000"/>
                            <a:satMod val="160000"/>
                          </a:srgbClr>
                        </a:gs>
                        <a:gs pos="50000">
                          <a:srgbClr val="CCFF66">
                            <a:tint val="44500"/>
                            <a:satMod val="160000"/>
                          </a:srgbClr>
                        </a:gs>
                        <a:gs pos="100000">
                          <a:srgbClr val="CCFF66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6628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Япония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spc="0" normalizeH="0" baseline="0" dirty="0" smtClean="0">
                          <a:ln w="1905"/>
                          <a:solidFill>
                            <a:srgbClr val="FF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</a:rPr>
                        <a:t>Россия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97FF">
                            <a:tint val="66000"/>
                            <a:satMod val="160000"/>
                          </a:srgbClr>
                        </a:gs>
                        <a:gs pos="50000">
                          <a:srgbClr val="FF97FF">
                            <a:tint val="44500"/>
                            <a:satMod val="160000"/>
                          </a:srgbClr>
                        </a:gs>
                        <a:gs pos="100000">
                          <a:srgbClr val="FF97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97FF">
                            <a:tint val="66000"/>
                            <a:satMod val="160000"/>
                          </a:srgbClr>
                        </a:gs>
                        <a:gs pos="50000">
                          <a:srgbClr val="FF97FF">
                            <a:tint val="44500"/>
                            <a:satMod val="160000"/>
                          </a:srgbClr>
                        </a:gs>
                        <a:gs pos="100000">
                          <a:srgbClr val="FF97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Бангладеш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CCFF66">
                            <a:tint val="66000"/>
                            <a:satMod val="160000"/>
                          </a:srgbClr>
                        </a:gs>
                        <a:gs pos="50000">
                          <a:srgbClr val="CCFF66">
                            <a:tint val="44500"/>
                            <a:satMod val="160000"/>
                          </a:srgbClr>
                        </a:gs>
                        <a:gs pos="100000">
                          <a:srgbClr val="CCFF66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CCFF66">
                            <a:tint val="66000"/>
                            <a:satMod val="160000"/>
                          </a:srgbClr>
                        </a:gs>
                        <a:gs pos="50000">
                          <a:srgbClr val="CCFF66">
                            <a:tint val="44500"/>
                            <a:satMod val="160000"/>
                          </a:srgbClr>
                        </a:gs>
                        <a:gs pos="100000">
                          <a:srgbClr val="CCFF66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6628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Пакистан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CCFF66">
                            <a:tint val="66000"/>
                            <a:satMod val="160000"/>
                          </a:srgbClr>
                        </a:gs>
                        <a:gs pos="50000">
                          <a:srgbClr val="CCFF66">
                            <a:tint val="44500"/>
                            <a:satMod val="160000"/>
                          </a:srgbClr>
                        </a:gs>
                        <a:gs pos="100000">
                          <a:srgbClr val="CCFF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CCFF66">
                            <a:tint val="66000"/>
                            <a:satMod val="160000"/>
                          </a:srgbClr>
                        </a:gs>
                        <a:gs pos="50000">
                          <a:srgbClr val="CCFF66">
                            <a:tint val="44500"/>
                            <a:satMod val="160000"/>
                          </a:srgbClr>
                        </a:gs>
                        <a:gs pos="100000">
                          <a:srgbClr val="CCFF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Бангладеш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CCFF66">
                            <a:tint val="66000"/>
                            <a:satMod val="160000"/>
                          </a:srgbClr>
                        </a:gs>
                        <a:gs pos="50000">
                          <a:srgbClr val="CCFF66">
                            <a:tint val="44500"/>
                            <a:satMod val="160000"/>
                          </a:srgbClr>
                        </a:gs>
                        <a:gs pos="100000">
                          <a:srgbClr val="CCFF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CCFF66">
                            <a:tint val="66000"/>
                            <a:satMod val="160000"/>
                          </a:srgbClr>
                        </a:gs>
                        <a:gs pos="50000">
                          <a:srgbClr val="CCFF66">
                            <a:tint val="44500"/>
                            <a:satMod val="160000"/>
                          </a:srgbClr>
                        </a:gs>
                        <a:gs pos="100000">
                          <a:srgbClr val="CCFF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Бразилия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CCFF66">
                            <a:tint val="66000"/>
                            <a:satMod val="160000"/>
                          </a:srgbClr>
                        </a:gs>
                        <a:gs pos="50000">
                          <a:srgbClr val="CCFF66">
                            <a:tint val="44500"/>
                            <a:satMod val="160000"/>
                          </a:srgbClr>
                        </a:gs>
                        <a:gs pos="100000">
                          <a:srgbClr val="CCFF66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CCFF66">
                            <a:tint val="66000"/>
                            <a:satMod val="160000"/>
                          </a:srgbClr>
                        </a:gs>
                        <a:gs pos="50000">
                          <a:srgbClr val="CCFF66">
                            <a:tint val="44500"/>
                            <a:satMod val="160000"/>
                          </a:srgbClr>
                        </a:gs>
                        <a:gs pos="100000">
                          <a:srgbClr val="CCFF66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6650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Бангладеш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CCFF66">
                            <a:tint val="66000"/>
                            <a:satMod val="160000"/>
                          </a:srgbClr>
                        </a:gs>
                        <a:gs pos="50000">
                          <a:srgbClr val="CCFF66">
                            <a:tint val="44500"/>
                            <a:satMod val="160000"/>
                          </a:srgbClr>
                        </a:gs>
                        <a:gs pos="100000">
                          <a:srgbClr val="CCFF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CCFF66">
                            <a:tint val="66000"/>
                            <a:satMod val="160000"/>
                          </a:srgbClr>
                        </a:gs>
                        <a:gs pos="50000">
                          <a:srgbClr val="CCFF66">
                            <a:tint val="44500"/>
                            <a:satMod val="160000"/>
                          </a:srgbClr>
                        </a:gs>
                        <a:gs pos="100000">
                          <a:srgbClr val="CCFF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Нигерия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CCFF66">
                            <a:tint val="66000"/>
                            <a:satMod val="160000"/>
                          </a:srgbClr>
                        </a:gs>
                        <a:gs pos="50000">
                          <a:srgbClr val="CCFF66">
                            <a:tint val="44500"/>
                            <a:satMod val="160000"/>
                          </a:srgbClr>
                        </a:gs>
                        <a:gs pos="100000">
                          <a:srgbClr val="CCFF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CCFF66">
                            <a:tint val="66000"/>
                            <a:satMod val="160000"/>
                          </a:srgbClr>
                        </a:gs>
                        <a:gs pos="50000">
                          <a:srgbClr val="CCFF66">
                            <a:tint val="44500"/>
                            <a:satMod val="160000"/>
                          </a:srgbClr>
                        </a:gs>
                        <a:gs pos="100000">
                          <a:srgbClr val="CCFF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Эфиопия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CCFF66">
                            <a:tint val="66000"/>
                            <a:satMod val="160000"/>
                          </a:srgbClr>
                        </a:gs>
                        <a:gs pos="50000">
                          <a:srgbClr val="CCFF66">
                            <a:tint val="44500"/>
                            <a:satMod val="160000"/>
                          </a:srgbClr>
                        </a:gs>
                        <a:gs pos="100000">
                          <a:srgbClr val="CCFF66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CCFF66">
                            <a:tint val="66000"/>
                            <a:satMod val="160000"/>
                          </a:srgbClr>
                        </a:gs>
                        <a:gs pos="50000">
                          <a:srgbClr val="CCFF66">
                            <a:tint val="44500"/>
                            <a:satMod val="160000"/>
                          </a:srgbClr>
                        </a:gs>
                        <a:gs pos="100000">
                          <a:srgbClr val="CCFF66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6628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Нигерия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CCFF66">
                            <a:tint val="66000"/>
                            <a:satMod val="160000"/>
                          </a:srgbClr>
                        </a:gs>
                        <a:gs pos="50000">
                          <a:srgbClr val="CCFF66">
                            <a:tint val="44500"/>
                            <a:satMod val="160000"/>
                          </a:srgbClr>
                        </a:gs>
                        <a:gs pos="100000">
                          <a:srgbClr val="CCFF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CCFF66">
                            <a:tint val="66000"/>
                            <a:satMod val="160000"/>
                          </a:srgbClr>
                        </a:gs>
                        <a:gs pos="50000">
                          <a:srgbClr val="CCFF66">
                            <a:tint val="44500"/>
                            <a:satMod val="160000"/>
                          </a:srgbClr>
                        </a:gs>
                        <a:gs pos="100000">
                          <a:srgbClr val="CCFF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Япония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Конго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CCFF66">
                            <a:tint val="66000"/>
                            <a:satMod val="160000"/>
                          </a:srgbClr>
                        </a:gs>
                        <a:gs pos="50000">
                          <a:srgbClr val="CCFF66">
                            <a:tint val="44500"/>
                            <a:satMod val="160000"/>
                          </a:srgbClr>
                        </a:gs>
                        <a:gs pos="100000">
                          <a:srgbClr val="CCFF66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CCFF66">
                            <a:tint val="66000"/>
                            <a:satMod val="160000"/>
                          </a:srgbClr>
                        </a:gs>
                        <a:gs pos="50000">
                          <a:srgbClr val="CCFF66">
                            <a:tint val="44500"/>
                            <a:satMod val="160000"/>
                          </a:srgbClr>
                        </a:gs>
                        <a:gs pos="100000">
                          <a:srgbClr val="CCFF66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15436" cy="7143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smtClean="0"/>
              <a:t>Воспроизводство населения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071546"/>
            <a:ext cx="8715436" cy="563231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Динамику численности населения определяет процесс воспроизводства населения.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Это соотношение рождаемости и смертности, обеспечивающие беспрерывное возобновление и смену людских поколений. Рождаемость и смертность — это число родившихся или умерших за год в расчете на 1000 жителей.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Разница между рождаемостью и смертностью называется естественным приростом. Таким образом, «формулу воспроизводства» можно записать как: </a:t>
            </a:r>
          </a:p>
          <a:p>
            <a:pPr marL="457200" indent="-457200">
              <a:buFont typeface="+mj-lt"/>
              <a:buAutoNum type="arabicPeriod"/>
            </a:pPr>
            <a:endParaRPr lang="ru-RU" sz="2400" dirty="0" smtClean="0"/>
          </a:p>
          <a:p>
            <a:pPr marL="457200" indent="-457200"/>
            <a:r>
              <a:rPr lang="en-US" sz="2400" dirty="0" smtClean="0"/>
              <a:t>                         </a:t>
            </a:r>
            <a:r>
              <a:rPr lang="ru-RU" sz="2400" dirty="0" smtClean="0"/>
              <a:t>где Р — рождаемость, С — смертность,</a:t>
            </a:r>
            <a:endParaRPr lang="en-US" sz="2400" dirty="0" smtClean="0"/>
          </a:p>
          <a:p>
            <a:pPr marL="457200" indent="-457200"/>
            <a:r>
              <a:rPr lang="en-US" sz="2400" dirty="0" smtClean="0"/>
              <a:t>                              </a:t>
            </a:r>
            <a:r>
              <a:rPr lang="ru-RU" sz="2400" dirty="0" smtClean="0"/>
              <a:t> ЕП —</a:t>
            </a:r>
            <a:r>
              <a:rPr lang="en-US" sz="2400" dirty="0" smtClean="0"/>
              <a:t> </a:t>
            </a:r>
            <a:r>
              <a:rPr lang="ru-RU" sz="2400" dirty="0" smtClean="0"/>
              <a:t>естественный прирост.</a:t>
            </a:r>
          </a:p>
          <a:p>
            <a:pPr marL="457200" indent="-457200"/>
            <a:r>
              <a:rPr lang="ru-RU" sz="2400" dirty="0" smtClean="0"/>
              <a:t>4. Естественный прирост может быть положительным и отрицательным. </a:t>
            </a:r>
          </a:p>
          <a:p>
            <a:pPr algn="ctr"/>
            <a:r>
              <a:rPr lang="ru-RU" sz="2400" dirty="0" smtClean="0"/>
              <a:t>Он изменяется из года в год.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43240" y="4214818"/>
            <a:ext cx="186781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ЕП=Р-С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257" y="142851"/>
            <a:ext cx="8765715" cy="1212273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Скорость прироста населения</a:t>
            </a:r>
            <a:endParaRPr lang="ru-RU" dirty="0"/>
          </a:p>
        </p:txBody>
      </p:sp>
      <p:pic>
        <p:nvPicPr>
          <p:cNvPr id="4" name="Содержимое 3" descr="Скорость прироста населения мира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571612"/>
            <a:ext cx="8643998" cy="50006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1593</Words>
  <Application>Microsoft Office PowerPoint</Application>
  <PresentationFormat>Экран (4:3)</PresentationFormat>
  <Paragraphs>286</Paragraphs>
  <Slides>29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Тема Office</vt:lpstr>
      <vt:lpstr>Слайд</vt:lpstr>
      <vt:lpstr>География населения Мира</vt:lpstr>
      <vt:lpstr>План изучения темы:</vt:lpstr>
      <vt:lpstr>Проверь себя</vt:lpstr>
      <vt:lpstr>Проверь себя</vt:lpstr>
      <vt:lpstr>Рост численности населения</vt:lpstr>
      <vt:lpstr>Слайд 6</vt:lpstr>
      <vt:lpstr>Первая десятка стран-лидеров по численности населения (млн.чел.)</vt:lpstr>
      <vt:lpstr>Воспроизводство населения</vt:lpstr>
      <vt:lpstr>Скорость прироста населения</vt:lpstr>
      <vt:lpstr>Общие коэффициенты рождаемости стран мира</vt:lpstr>
      <vt:lpstr>Общие коэффициенты смертности стран мира в 2002 году</vt:lpstr>
      <vt:lpstr>Средняя ожидаемая продолжительность жизни населения стара мира в 2002   году</vt:lpstr>
      <vt:lpstr> Естественный прирост зависит от ряда факторов:  </vt:lpstr>
      <vt:lpstr>Типы воспроизводства населения</vt:lpstr>
      <vt:lpstr>  Среднемировой показатель естественного прироста составляет 17 чел. на 1000 чел. населения (17 %о).  Однако в регионах и странах мира он существенно различен: 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Демографическая политика</vt:lpstr>
      <vt:lpstr>Демографическая политика основывается на комплексе различных мер:</vt:lpstr>
      <vt:lpstr>Особенности демографической политики в странах с разным типом воспроизводства</vt:lpstr>
      <vt:lpstr>Одной из действенных мер  по регулированию рождаемости является:</vt:lpstr>
      <vt:lpstr>В Европе:</vt:lpstr>
      <vt:lpstr>Слайд 28</vt:lpstr>
      <vt:lpstr>Домашнее задание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География населения Мира</dc:title>
  <dc:creator>Нина Валентиновна</dc:creator>
  <cp:lastModifiedBy>Нина Валентиновна</cp:lastModifiedBy>
  <cp:revision>6</cp:revision>
  <dcterms:created xsi:type="dcterms:W3CDTF">2009-02-13T00:45:56Z</dcterms:created>
  <dcterms:modified xsi:type="dcterms:W3CDTF">2009-10-18T17:46:24Z</dcterms:modified>
</cp:coreProperties>
</file>