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59" r:id="rId5"/>
    <p:sldId id="260" r:id="rId6"/>
    <p:sldId id="272" r:id="rId7"/>
    <p:sldId id="268" r:id="rId8"/>
    <p:sldId id="267" r:id="rId9"/>
    <p:sldId id="277" r:id="rId10"/>
    <p:sldId id="278" r:id="rId11"/>
    <p:sldId id="279" r:id="rId12"/>
    <p:sldId id="280" r:id="rId13"/>
    <p:sldId id="281" r:id="rId14"/>
    <p:sldId id="273" r:id="rId15"/>
    <p:sldId id="274" r:id="rId16"/>
    <p:sldId id="275" r:id="rId17"/>
    <p:sldId id="264" r:id="rId18"/>
    <p:sldId id="263" r:id="rId19"/>
    <p:sldId id="26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CB49-4AD4-4690-A533-A35EA3306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A881-1434-458A-A433-05BD1E8AE940}" type="datetimeFigureOut">
              <a:rPr lang="ru-RU" smtClean="0"/>
              <a:pPr/>
              <a:t>15.03.2009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0960-D2EC-4FCB-AF47-0565D7CA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9688" y="5726113"/>
            <a:ext cx="4024312" cy="1131887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1200" b="1" i="1" dirty="0"/>
              <a:t>Урок географии  в 10 классе.</a:t>
            </a:r>
          </a:p>
          <a:p>
            <a:pPr algn="r">
              <a:lnSpc>
                <a:spcPct val="90000"/>
              </a:lnSpc>
            </a:pPr>
            <a:r>
              <a:rPr lang="ru-RU" sz="1200" b="1" i="1" dirty="0"/>
              <a:t>Автор: учительница географии МОУ СОШ №5 </a:t>
            </a:r>
          </a:p>
          <a:p>
            <a:pPr algn="r">
              <a:lnSpc>
                <a:spcPct val="90000"/>
              </a:lnSpc>
            </a:pPr>
            <a:r>
              <a:rPr lang="ru-RU" sz="1200" b="1" i="1" dirty="0"/>
              <a:t>города Светлого  </a:t>
            </a:r>
          </a:p>
          <a:p>
            <a:pPr algn="r">
              <a:lnSpc>
                <a:spcPct val="90000"/>
              </a:lnSpc>
            </a:pPr>
            <a:r>
              <a:rPr lang="ru-RU" sz="1200" b="1" i="1" dirty="0"/>
              <a:t>Калининградской области </a:t>
            </a:r>
          </a:p>
          <a:p>
            <a:pPr algn="r">
              <a:lnSpc>
                <a:spcPct val="90000"/>
              </a:lnSpc>
            </a:pPr>
            <a:r>
              <a:rPr lang="ru-RU" sz="1200" b="1" i="1" dirty="0"/>
              <a:t>Карезина Нина Валентиновна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85786" y="1071546"/>
            <a:ext cx="7488238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alibri"/>
              </a:rPr>
              <a:t>Политическая</a:t>
            </a:r>
          </a:p>
          <a:p>
            <a:pPr algn="ctr"/>
            <a:r>
              <a:rPr lang="ru-RU" sz="4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alibri"/>
              </a:rPr>
              <a:t> карта мира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DP Tikyn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534400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0"/>
            <a:ext cx="39206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Уровень ВВП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pulation Tikun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234950"/>
            <a:ext cx="8529637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0"/>
            <a:ext cx="48577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Численность населения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Сравните анаморфозу объема ВВП и численности населения</a:t>
            </a:r>
            <a:endParaRPr lang="en-US" sz="32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7412" name="Picture 4" descr="GDP Tikyn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572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Population Tikunov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905000"/>
            <a:ext cx="46482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200" dirty="0" smtClean="0"/>
              <a:t>Картодиаграммы: распределение населения и ВВП по регионам мира</a:t>
            </a:r>
            <a:endParaRPr lang="en-US" sz="3200" dirty="0" smtClean="0"/>
          </a:p>
        </p:txBody>
      </p:sp>
      <p:pic>
        <p:nvPicPr>
          <p:cNvPr id="18435" name="Picture 3" descr="pnb-pop-comp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00174"/>
            <a:ext cx="869635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29200" y="6553200"/>
            <a:ext cx="2995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Arial" charset="0"/>
              </a:rPr>
              <a:t>Source: UNEP GRID-Arendal, 2004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" y="304800"/>
            <a:ext cx="881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7143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i="0" dirty="0">
                <a:solidFill>
                  <a:schemeClr val="tx2"/>
                </a:solidFill>
              </a:rPr>
              <a:t> КЛАССИФИКАЦИЯ СТРАН МИРА.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5575" y="762000"/>
            <a:ext cx="4268788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 dirty="0"/>
              <a:t>КЛАССИФИКАЦИЯ ПО РАЗМЕРАМ </a:t>
            </a:r>
          </a:p>
          <a:p>
            <a:r>
              <a:rPr lang="ru-RU" sz="1800" i="0" dirty="0"/>
              <a:t>                    ТЕРРИТОРИИ</a:t>
            </a:r>
            <a:r>
              <a:rPr lang="ru-RU" sz="1800" b="0" i="0" dirty="0"/>
              <a:t>:     </a:t>
            </a:r>
          </a:p>
          <a:p>
            <a:r>
              <a:rPr lang="ru-RU" sz="1800" i="0" dirty="0"/>
              <a:t>ГИГАНТЫ; СРЕДНИЕ; МИКРОГ-ВА</a:t>
            </a:r>
            <a:endParaRPr lang="ru-RU" sz="1800" b="0" i="0" dirty="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27613" y="1295400"/>
            <a:ext cx="4029075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 dirty="0"/>
              <a:t>ПО ЧИСЛЕННОСТИ НАСЕЛЕНИЯ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52400" y="1981200"/>
            <a:ext cx="2720975" cy="1749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 dirty="0"/>
              <a:t>              Гиганты:</a:t>
            </a:r>
          </a:p>
          <a:p>
            <a:r>
              <a:rPr lang="ru-RU" sz="1800" i="0" dirty="0"/>
              <a:t>1. Россия    6. Австралия</a:t>
            </a:r>
          </a:p>
          <a:p>
            <a:r>
              <a:rPr lang="ru-RU" sz="1800" i="0" dirty="0"/>
              <a:t>2. Канада   7. Индия</a:t>
            </a:r>
          </a:p>
          <a:p>
            <a:r>
              <a:rPr lang="ru-RU" sz="1800" i="0" dirty="0"/>
              <a:t>3. Китай     8. Аргентина</a:t>
            </a:r>
          </a:p>
          <a:p>
            <a:r>
              <a:rPr lang="ru-RU" sz="1800" i="0" dirty="0"/>
              <a:t>4. США      9. Казахстан</a:t>
            </a:r>
          </a:p>
          <a:p>
            <a:r>
              <a:rPr lang="ru-RU" sz="1800" i="0" dirty="0"/>
              <a:t>5. Бразилия     10. Судан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1430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886200" y="1984375"/>
            <a:ext cx="5127625" cy="174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800" i="0" dirty="0"/>
              <a:t>С численностью населения более 100 млн.</a:t>
            </a:r>
          </a:p>
          <a:p>
            <a:r>
              <a:rPr lang="ru-RU" sz="1800" i="0" dirty="0"/>
              <a:t>1. Китай 1,3 млрд.           6. Бангладеш 148 млн.</a:t>
            </a:r>
          </a:p>
          <a:p>
            <a:r>
              <a:rPr lang="ru-RU" sz="1800" i="0" dirty="0"/>
              <a:t>2. Индия 1,03 млн.          7. Пакистан  1</a:t>
            </a:r>
            <a:r>
              <a:rPr lang="en-US" sz="1800" i="0" dirty="0"/>
              <a:t>54</a:t>
            </a:r>
            <a:r>
              <a:rPr lang="ru-RU" sz="1800" i="0" dirty="0"/>
              <a:t> млн</a:t>
            </a:r>
            <a:r>
              <a:rPr lang="ru-RU" i="0" dirty="0"/>
              <a:t>.</a:t>
            </a:r>
            <a:r>
              <a:rPr lang="ru-RU" dirty="0"/>
              <a:t> </a:t>
            </a:r>
            <a:endParaRPr lang="ru-RU" sz="1800" i="0" dirty="0"/>
          </a:p>
          <a:p>
            <a:r>
              <a:rPr lang="ru-RU" sz="1800" i="0" dirty="0"/>
              <a:t>3. США  305 млн.            8.   Россия  14</a:t>
            </a:r>
            <a:r>
              <a:rPr lang="en-US" sz="1800" i="0" dirty="0"/>
              <a:t>2</a:t>
            </a:r>
            <a:r>
              <a:rPr lang="ru-RU" sz="1800" i="0" dirty="0"/>
              <a:t> </a:t>
            </a:r>
            <a:r>
              <a:rPr lang="ru-RU" sz="1800" i="0" dirty="0" err="1"/>
              <a:t>млн</a:t>
            </a:r>
            <a:endParaRPr lang="ru-RU" sz="1800" i="0" dirty="0"/>
          </a:p>
          <a:p>
            <a:r>
              <a:rPr lang="ru-RU" sz="1800" i="0" dirty="0"/>
              <a:t>4. Индонезия 235 млн.    9. Япония  126 млн. </a:t>
            </a:r>
          </a:p>
          <a:p>
            <a:r>
              <a:rPr lang="ru-RU" sz="1800" i="0" dirty="0"/>
              <a:t>5. Бразилия 185 млн.    10. Нигерия  125 млн.</a:t>
            </a: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6932613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65213" y="4038600"/>
            <a:ext cx="8020050" cy="3762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800" i="0" dirty="0"/>
              <a:t>КЛАССИФИКАЦИЯ СТРАН ПО ГЕОГРАФИЧЕСКОМУ ПОЛОЖЕНИЮ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1751013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28600" y="4724400"/>
            <a:ext cx="2233613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800" i="0" dirty="0"/>
              <a:t>страны-архипелаги</a:t>
            </a:r>
          </a:p>
          <a:p>
            <a:pPr algn="ctr"/>
            <a:r>
              <a:rPr lang="ru-RU" sz="1800" i="0" dirty="0"/>
              <a:t>(Япония)</a:t>
            </a:r>
          </a:p>
          <a:p>
            <a:pPr algn="ctr"/>
            <a:endParaRPr lang="ru-RU" sz="1800" i="0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514600" y="4724400"/>
            <a:ext cx="1298575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800" i="0" dirty="0"/>
              <a:t>островные</a:t>
            </a:r>
          </a:p>
          <a:p>
            <a:pPr algn="ctr"/>
            <a:r>
              <a:rPr lang="ru-RU" sz="1800" i="0" dirty="0"/>
              <a:t>(Куба)</a:t>
            </a:r>
          </a:p>
          <a:p>
            <a:pPr algn="ctr"/>
            <a:endParaRPr lang="ru-RU" sz="1800" i="0" dirty="0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3198813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884613" y="4724400"/>
            <a:ext cx="1787525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800" i="0"/>
              <a:t>полуостровные</a:t>
            </a:r>
          </a:p>
          <a:p>
            <a:pPr algn="ctr"/>
            <a:r>
              <a:rPr lang="ru-RU" sz="1800" i="0"/>
              <a:t>(Италия)</a:t>
            </a:r>
          </a:p>
          <a:p>
            <a:pPr algn="ctr"/>
            <a:endParaRPr lang="ru-RU" sz="1800" i="0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4722813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713413" y="4724400"/>
            <a:ext cx="1447800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800" i="0"/>
              <a:t>приморские</a:t>
            </a:r>
          </a:p>
          <a:p>
            <a:pPr algn="ctr"/>
            <a:r>
              <a:rPr lang="ru-RU" sz="1800" i="0"/>
              <a:t>(Франция)</a:t>
            </a:r>
          </a:p>
          <a:p>
            <a:pPr algn="ctr"/>
            <a:endParaRPr lang="ru-RU" sz="1800" i="0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6399213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219950" y="4724400"/>
            <a:ext cx="1771650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800" i="0"/>
              <a:t>не имеющие</a:t>
            </a:r>
          </a:p>
          <a:p>
            <a:pPr algn="ctr"/>
            <a:r>
              <a:rPr lang="ru-RU" sz="1800" i="0"/>
              <a:t>выхода к морю</a:t>
            </a:r>
          </a:p>
          <a:p>
            <a:pPr algn="ctr"/>
            <a:r>
              <a:rPr lang="ru-RU" sz="1800" i="0"/>
              <a:t>(Словакия)</a:t>
            </a:r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7999413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4" name="Picture 28" descr="fr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912" y="5715000"/>
            <a:ext cx="1445351" cy="108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5" name="Picture 29" descr="it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2684" y="5715000"/>
            <a:ext cx="1485929" cy="111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6" name="Picture 30" descr="ja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5713413"/>
            <a:ext cx="1485928" cy="111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7" name="Picture 31" descr="shi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5659" y="5713413"/>
            <a:ext cx="1485929" cy="111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2955925" y="1981200"/>
            <a:ext cx="3902075" cy="1743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800" i="0" dirty="0"/>
              <a:t>         Государства - «карлики»</a:t>
            </a:r>
          </a:p>
          <a:p>
            <a:r>
              <a:rPr lang="ru-RU" sz="1800" i="0" dirty="0"/>
              <a:t>Андорра, Лихтенштейн, Монако,</a:t>
            </a:r>
          </a:p>
          <a:p>
            <a:r>
              <a:rPr lang="ru-RU" sz="1800" i="0" dirty="0"/>
              <a:t>Ватикан, Маврикий, Барбадос,</a:t>
            </a:r>
          </a:p>
          <a:p>
            <a:r>
              <a:rPr lang="ru-RU" sz="1800" i="0" dirty="0"/>
              <a:t>Науру и др. </a:t>
            </a:r>
          </a:p>
          <a:p>
            <a:endParaRPr lang="ru-RU" sz="1800" i="0" dirty="0"/>
          </a:p>
          <a:p>
            <a:endParaRPr lang="ru-RU" sz="1800" i="0" dirty="0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33528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 autoUpdateAnimBg="0"/>
      <p:bldP spid="4107" grpId="0" animBg="1" autoUpdateAnimBg="0"/>
      <p:bldP spid="4108" grpId="0" animBg="1" autoUpdateAnimBg="0"/>
      <p:bldP spid="4109" grpId="0" animBg="1" autoUpdateAnimBg="0"/>
      <p:bldP spid="4110" grpId="0" animBg="1"/>
      <p:bldP spid="4111" grpId="0" animBg="1" autoUpdateAnimBg="0"/>
      <p:bldP spid="4112" grpId="0" animBg="1"/>
      <p:bldP spid="4113" grpId="0" animBg="1" autoUpdateAnimBg="0"/>
      <p:bldP spid="4114" grpId="0" animBg="1"/>
      <p:bldP spid="4115" grpId="0" animBg="1" autoUpdateAnimBg="0"/>
      <p:bldP spid="4116" grpId="0" animBg="1" autoUpdateAnimBg="0"/>
      <p:bldP spid="4117" grpId="0" animBg="1"/>
      <p:bldP spid="4118" grpId="0" animBg="1" autoUpdateAnimBg="0"/>
      <p:bldP spid="4119" grpId="0" animBg="1"/>
      <p:bldP spid="4120" grpId="0" animBg="1" autoUpdateAnimBg="0"/>
      <p:bldP spid="4121" grpId="0" animBg="1"/>
      <p:bldP spid="4122" grpId="0" animBg="1" autoUpdateAnimBg="0"/>
      <p:bldP spid="4123" grpId="0" animBg="1"/>
      <p:bldP spid="4129" grpId="0" animBg="1" autoUpdateAnimBg="0"/>
      <p:bldP spid="41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913" y="168275"/>
            <a:ext cx="908208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0" dirty="0"/>
              <a:t>КЛАССИФИКАЦИЯ СТРАН ПО УРОВНЮСОЦИАЛЬНО-ЭКОНОМИЧЕСКОГО</a:t>
            </a:r>
          </a:p>
          <a:p>
            <a:pPr algn="ctr"/>
            <a:r>
              <a:rPr lang="ru-RU" sz="2000" b="1" i="0" dirty="0"/>
              <a:t>РАЗВИТИЯ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33400" y="1066800"/>
            <a:ext cx="2057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i="0" dirty="0"/>
              <a:t>ЭКОНОМИЧЕСКИ</a:t>
            </a:r>
          </a:p>
          <a:p>
            <a:pPr algn="ctr"/>
            <a:r>
              <a:rPr lang="ru-RU" sz="1600" i="0" dirty="0"/>
              <a:t>РАЗВИТЫЕ СТРАНЫ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357554" y="1000108"/>
            <a:ext cx="2357454" cy="107157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i="0" dirty="0"/>
              <a:t>СТРАНЫ С ПЕРЕХОДНОЙ </a:t>
            </a:r>
          </a:p>
          <a:p>
            <a:pPr algn="ctr"/>
            <a:r>
              <a:rPr lang="ru-RU" sz="1600" i="0" dirty="0"/>
              <a:t>ЭКОНОМИКОЙ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215074" y="990600"/>
            <a:ext cx="2243126" cy="10096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i="0" dirty="0"/>
              <a:t>РАЗВИВАЮЩИЕСЯ </a:t>
            </a:r>
          </a:p>
          <a:p>
            <a:pPr algn="ctr"/>
            <a:r>
              <a:rPr lang="ru-RU" i="0" dirty="0"/>
              <a:t>СТРАНЫ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1857356" y="928670"/>
            <a:ext cx="5410200" cy="1828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i="0"/>
              <a:t>ЭКОНОМИЧЕСКИ</a:t>
            </a:r>
          </a:p>
          <a:p>
            <a:pPr algn="ctr"/>
            <a:r>
              <a:rPr lang="ru-RU" sz="2400" i="0"/>
              <a:t>РАЗВИТЫЕ СТРАНЫ</a:t>
            </a:r>
            <a:endParaRPr lang="ru-RU" sz="1200" i="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4800" y="2743200"/>
            <a:ext cx="285908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 dirty="0"/>
              <a:t>«БОЛЬШАЯ СЕМЁРКА»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12725" y="3200400"/>
            <a:ext cx="7683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/>
              <a:t>США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04800" y="3657600"/>
            <a:ext cx="98583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/>
              <a:t>Япония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33400" y="4114800"/>
            <a:ext cx="12192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/>
              <a:t>Германия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62000" y="4533900"/>
            <a:ext cx="1935163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/>
              <a:t>Великобритания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903413" y="4125913"/>
            <a:ext cx="1144587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/>
              <a:t>Франция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209800" y="3657600"/>
            <a:ext cx="976313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/>
              <a:t>Италия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362200" y="3200400"/>
            <a:ext cx="9429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i="0"/>
              <a:t>Канада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1371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13716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657600" y="3209925"/>
            <a:ext cx="1168400" cy="1833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800" i="0" dirty="0"/>
              <a:t>Менее</a:t>
            </a:r>
          </a:p>
          <a:p>
            <a:pPr algn="ctr"/>
            <a:r>
              <a:rPr lang="ru-RU" sz="1800" i="0" dirty="0"/>
              <a:t>крупные</a:t>
            </a:r>
          </a:p>
          <a:p>
            <a:pPr algn="ctr"/>
            <a:r>
              <a:rPr lang="ru-RU" sz="1800" i="0" dirty="0"/>
              <a:t>высоко-</a:t>
            </a:r>
          </a:p>
          <a:p>
            <a:pPr algn="ctr"/>
            <a:r>
              <a:rPr lang="ru-RU" sz="1800" i="0" dirty="0"/>
              <a:t>развитые</a:t>
            </a:r>
          </a:p>
          <a:p>
            <a:pPr algn="ctr"/>
            <a:r>
              <a:rPr lang="ru-RU" sz="1800" i="0" dirty="0"/>
              <a:t>страны</a:t>
            </a:r>
          </a:p>
          <a:p>
            <a:pPr algn="ctr"/>
            <a:r>
              <a:rPr lang="ru-RU" sz="1200" i="0" dirty="0"/>
              <a:t>(Страны Европы)</a:t>
            </a:r>
            <a:endParaRPr lang="ru-RU" sz="1800" i="0" dirty="0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4267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28600" y="5395913"/>
            <a:ext cx="4572000" cy="889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i="0" dirty="0"/>
              <a:t>СТРАНЫ ПЕРЕСЕЛЕНЧЕСКОГО </a:t>
            </a:r>
          </a:p>
          <a:p>
            <a:pPr algn="ctr"/>
            <a:r>
              <a:rPr lang="ru-RU" i="0" dirty="0"/>
              <a:t>КАПИТАЛИЗМА: </a:t>
            </a:r>
            <a:r>
              <a:rPr lang="ru-RU" sz="1800" i="0" dirty="0"/>
              <a:t>ЮАР</a:t>
            </a:r>
            <a:r>
              <a:rPr lang="ru-RU" i="0" dirty="0"/>
              <a:t>, </a:t>
            </a:r>
            <a:r>
              <a:rPr lang="ru-RU" sz="1800" i="0" dirty="0"/>
              <a:t>И</a:t>
            </a:r>
            <a:r>
              <a:rPr lang="ru-RU" i="0" dirty="0"/>
              <a:t>ЗРАИЛЬ,</a:t>
            </a:r>
          </a:p>
          <a:p>
            <a:pPr algn="ctr"/>
            <a:r>
              <a:rPr lang="ru-RU" sz="1800" i="0" dirty="0"/>
              <a:t>А</a:t>
            </a:r>
            <a:r>
              <a:rPr lang="ru-RU" i="0" dirty="0"/>
              <a:t>ВСТРАЛИЯ, </a:t>
            </a:r>
            <a:r>
              <a:rPr lang="ru-RU" sz="1800" i="0" dirty="0"/>
              <a:t>Н</a:t>
            </a:r>
            <a:r>
              <a:rPr lang="ru-RU" i="0" dirty="0"/>
              <a:t>ОВАЯ ЗЕЛАНДИЯ</a:t>
            </a:r>
            <a:endParaRPr lang="ru-RU" sz="1800" i="0" dirty="0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42672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15240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6242050" y="2667000"/>
            <a:ext cx="2368550" cy="614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800" i="0" dirty="0"/>
              <a:t>ЭРС</a:t>
            </a:r>
            <a:r>
              <a:rPr lang="ru-RU" i="0" dirty="0"/>
              <a:t> С ПЕРЕХОДНОЙ</a:t>
            </a:r>
          </a:p>
          <a:p>
            <a:pPr algn="ctr"/>
            <a:r>
              <a:rPr lang="ru-RU" i="0" dirty="0"/>
              <a:t>ЭКОНОМИКОЙ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4972050" y="3429000"/>
            <a:ext cx="2801938" cy="552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i="0" dirty="0"/>
              <a:t>ПОСТСОЦИАЛИСТИЧЕСКИЕ</a:t>
            </a:r>
          </a:p>
          <a:p>
            <a:pPr algn="ctr"/>
            <a:r>
              <a:rPr lang="ru-RU" sz="1400" i="0" dirty="0"/>
              <a:t>СТРАНЫ </a:t>
            </a:r>
            <a:r>
              <a:rPr lang="ru-RU" i="0" dirty="0"/>
              <a:t>В</a:t>
            </a:r>
            <a:r>
              <a:rPr lang="ru-RU" sz="1400" i="0" dirty="0"/>
              <a:t>ОСТ. </a:t>
            </a:r>
            <a:r>
              <a:rPr lang="ru-RU" i="0" dirty="0"/>
              <a:t>Е</a:t>
            </a:r>
            <a:r>
              <a:rPr lang="ru-RU" sz="1400" i="0" dirty="0"/>
              <a:t>ВРОПЫ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7924800" y="3429000"/>
            <a:ext cx="984250" cy="552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i="0"/>
              <a:t>СТРАНЫ</a:t>
            </a:r>
          </a:p>
          <a:p>
            <a:pPr algn="ctr"/>
            <a:r>
              <a:rPr lang="ru-RU" i="0"/>
              <a:t>СНГ</a:t>
            </a:r>
            <a:endParaRPr lang="ru-RU" sz="1400" i="0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8305800" y="3276600"/>
            <a:ext cx="0" cy="152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4953000" y="4227513"/>
            <a:ext cx="2819400" cy="649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200" dirty="0"/>
              <a:t>СЕРБИЯ И ЧЕРНОГОРИЯ, СЛОВЕНИЯ, МАКЕДОНИЯ, РУМЫНИЯ, ВЕНГРИЯ и др</a:t>
            </a:r>
            <a:r>
              <a:rPr lang="ru-RU" sz="1200" i="0" dirty="0"/>
              <a:t>.</a:t>
            </a:r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6781800" y="3276600"/>
            <a:ext cx="0" cy="152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7802563" y="4233863"/>
            <a:ext cx="1265237" cy="642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200"/>
              <a:t>РОССИЯ, </a:t>
            </a:r>
          </a:p>
          <a:p>
            <a:r>
              <a:rPr lang="ru-RU" sz="1200"/>
              <a:t>БЕЛОРУССИЯ,</a:t>
            </a:r>
          </a:p>
          <a:p>
            <a:r>
              <a:rPr lang="ru-RU" sz="1200"/>
              <a:t>УКРАИНА</a:t>
            </a:r>
            <a:endParaRPr lang="ru-RU" sz="1400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6324600" y="4038600"/>
            <a:ext cx="0" cy="152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8382000" y="4038600"/>
            <a:ext cx="0" cy="152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2500298" y="2928934"/>
            <a:ext cx="4038600" cy="350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800" i="0" dirty="0"/>
              <a:t>    САМЫЕ БОГАТЫЕ СТРАНЫ</a:t>
            </a:r>
            <a:endParaRPr lang="ru-RU" i="0" dirty="0"/>
          </a:p>
          <a:p>
            <a:r>
              <a:rPr lang="ru-RU" sz="1400" i="0" dirty="0"/>
              <a:t>  </a:t>
            </a:r>
            <a:r>
              <a:rPr lang="ru-RU" sz="1800" i="0" dirty="0"/>
              <a:t>(ВВП на душу населения </a:t>
            </a:r>
          </a:p>
          <a:p>
            <a:r>
              <a:rPr lang="ru-RU" sz="1800" i="0" dirty="0"/>
              <a:t>                     в долларах США)</a:t>
            </a:r>
          </a:p>
          <a:p>
            <a:r>
              <a:rPr lang="ru-RU" sz="1800" i="0" dirty="0">
                <a:solidFill>
                  <a:srgbClr val="FF0000"/>
                </a:solidFill>
              </a:rPr>
              <a:t>ВВП - </a:t>
            </a:r>
            <a:r>
              <a:rPr lang="ru-RU" sz="1800" dirty="0">
                <a:solidFill>
                  <a:schemeClr val="accent2"/>
                </a:solidFill>
              </a:rPr>
              <a:t>это общая стоимость товаров</a:t>
            </a:r>
          </a:p>
          <a:p>
            <a:r>
              <a:rPr lang="ru-RU" sz="1800" dirty="0">
                <a:solidFill>
                  <a:schemeClr val="accent2"/>
                </a:solidFill>
              </a:rPr>
              <a:t>и услуг, произведенных национальной</a:t>
            </a:r>
          </a:p>
          <a:p>
            <a:r>
              <a:rPr lang="ru-RU" sz="1800" dirty="0">
                <a:solidFill>
                  <a:schemeClr val="accent2"/>
                </a:solidFill>
              </a:rPr>
              <a:t>экономикой за один год.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dirty="0"/>
              <a:t>ШВЕЙЦАРИЯ              </a:t>
            </a:r>
            <a:r>
              <a:rPr lang="ru-RU" sz="1800" dirty="0" smtClean="0"/>
              <a:t>  </a:t>
            </a:r>
            <a:r>
              <a:rPr lang="ru-RU" sz="1800" dirty="0"/>
              <a:t>37180 </a:t>
            </a:r>
            <a:r>
              <a:rPr lang="en-US" sz="1800" dirty="0"/>
              <a:t>$</a:t>
            </a:r>
            <a:endParaRPr lang="ru-RU" sz="1800" dirty="0"/>
          </a:p>
          <a:p>
            <a:r>
              <a:rPr lang="ru-RU" sz="1800" dirty="0"/>
              <a:t>ЯПОНИЯ                        34630 </a:t>
            </a:r>
            <a:r>
              <a:rPr lang="en-US" sz="1800" dirty="0"/>
              <a:t>$</a:t>
            </a:r>
          </a:p>
          <a:p>
            <a:r>
              <a:rPr lang="en-US" sz="1800" dirty="0"/>
              <a:t>ЛЮКСЕМБУРГ          </a:t>
            </a:r>
            <a:r>
              <a:rPr lang="ru-RU" sz="1800" dirty="0" smtClean="0"/>
              <a:t> </a:t>
            </a:r>
            <a:r>
              <a:rPr lang="en-US" sz="1800" dirty="0" smtClean="0"/>
              <a:t>   </a:t>
            </a:r>
            <a:r>
              <a:rPr lang="en-US" sz="1800" dirty="0"/>
              <a:t>29900 $</a:t>
            </a:r>
            <a:endParaRPr lang="ru-RU" sz="1800" dirty="0"/>
          </a:p>
          <a:p>
            <a:r>
              <a:rPr lang="ru-RU" sz="1800" dirty="0"/>
              <a:t>США                               26040 </a:t>
            </a:r>
            <a:r>
              <a:rPr lang="en-US" sz="1800" dirty="0"/>
              <a:t>$</a:t>
            </a:r>
            <a:endParaRPr lang="ru-RU" sz="1800" dirty="0"/>
          </a:p>
          <a:p>
            <a:r>
              <a:rPr lang="ru-RU" sz="1800" dirty="0"/>
              <a:t>ГЕРМАНИЯ               </a:t>
            </a:r>
            <a:r>
              <a:rPr lang="ru-RU" sz="1800" dirty="0" smtClean="0"/>
              <a:t>    </a:t>
            </a:r>
            <a:r>
              <a:rPr lang="ru-RU" sz="1800" dirty="0"/>
              <a:t>28870 </a:t>
            </a:r>
            <a:r>
              <a:rPr lang="en-US" sz="1800" dirty="0"/>
              <a:t>$</a:t>
            </a:r>
          </a:p>
          <a:p>
            <a:r>
              <a:rPr lang="en-US" sz="1800" dirty="0"/>
              <a:t>СИНГАПУР </a:t>
            </a:r>
            <a:r>
              <a:rPr lang="ru-RU" sz="1800" dirty="0"/>
              <a:t>(НИС)</a:t>
            </a:r>
            <a:r>
              <a:rPr lang="en-US" sz="1800" dirty="0"/>
              <a:t>   </a:t>
            </a:r>
            <a:r>
              <a:rPr lang="ru-RU" sz="1800" dirty="0" smtClean="0"/>
              <a:t>    </a:t>
            </a:r>
            <a:r>
              <a:rPr lang="en-US" sz="1800" dirty="0" smtClean="0"/>
              <a:t> 25850</a:t>
            </a:r>
            <a:r>
              <a:rPr lang="ru-RU" sz="1800" dirty="0" smtClean="0"/>
              <a:t> </a:t>
            </a:r>
            <a:r>
              <a:rPr lang="en-US" sz="1800" dirty="0" smtClean="0"/>
              <a:t>$</a:t>
            </a:r>
            <a:endParaRPr lang="ru-RU" sz="1800" i="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728" y="3357562"/>
            <a:ext cx="73609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«7»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 autoUpdateAnimBg="0"/>
      <p:bldP spid="8198" grpId="0" animBg="1" autoUpdateAnimBg="0"/>
      <p:bldP spid="8199" grpId="0" animBg="1" autoUpdateAnimBg="0"/>
      <p:bldP spid="8201" grpId="0" animBg="1" autoUpdateAnimBg="0"/>
      <p:bldP spid="8203" grpId="0" animBg="1" autoUpdateAnimBg="0"/>
      <p:bldP spid="8206" grpId="0" animBg="1" autoUpdateAnimBg="0"/>
      <p:bldP spid="8207" grpId="0" animBg="1" autoUpdateAnimBg="0"/>
      <p:bldP spid="8208" grpId="0" animBg="1" autoUpdateAnimBg="0"/>
      <p:bldP spid="8209" grpId="0" animBg="1" autoUpdateAnimBg="0"/>
      <p:bldP spid="8210" grpId="0" animBg="1" autoUpdateAnimBg="0"/>
      <p:bldP spid="8211" grpId="0" animBg="1" autoUpdateAnimBg="0"/>
      <p:bldP spid="8212" grpId="0" animBg="1" autoUpdateAnimBg="0"/>
      <p:bldP spid="8213" grpId="0" animBg="1"/>
      <p:bldP spid="8214" grpId="0" animBg="1"/>
      <p:bldP spid="8215" grpId="0" animBg="1" autoUpdateAnimBg="0"/>
      <p:bldP spid="8217" grpId="0" animBg="1"/>
      <p:bldP spid="8218" grpId="0" animBg="1" autoUpdateAnimBg="0"/>
      <p:bldP spid="8219" grpId="0" animBg="1"/>
      <p:bldP spid="8221" grpId="0" animBg="1"/>
      <p:bldP spid="8222" grpId="0" animBg="1" autoUpdateAnimBg="0"/>
      <p:bldP spid="8223" grpId="0" animBg="1" autoUpdateAnimBg="0"/>
      <p:bldP spid="8224" grpId="0" animBg="1" autoUpdateAnimBg="0"/>
      <p:bldP spid="8228" grpId="0" animBg="1"/>
      <p:bldP spid="8229" grpId="0" animBg="1" autoUpdateAnimBg="0"/>
      <p:bldP spid="8232" grpId="0" animBg="1"/>
      <p:bldP spid="8237" grpId="0" animBg="1" autoUpdateAnimBg="0"/>
      <p:bldP spid="8239" grpId="0" animBg="1"/>
      <p:bldP spid="8240" grpId="0" animBg="1"/>
      <p:bldP spid="8243" grpId="0" animBg="1" autoUpdateAnimBg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" name="AutoShape 40"/>
          <p:cNvSpPr>
            <a:spLocks noChangeArrowheads="1"/>
          </p:cNvSpPr>
          <p:nvPr/>
        </p:nvSpPr>
        <p:spPr bwMode="auto">
          <a:xfrm>
            <a:off x="381000" y="4724400"/>
            <a:ext cx="2514600" cy="1981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912" y="168275"/>
            <a:ext cx="908208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0" dirty="0"/>
              <a:t>КЛАССИФИКАЦИЯ СТРАН ПО </a:t>
            </a:r>
            <a:r>
              <a:rPr lang="ru-RU" sz="2000" b="1" i="0" dirty="0" smtClean="0"/>
              <a:t>УРОВНЮ СОЦИАЛЬНО-ЭКОНОМИЧЕСКОГО</a:t>
            </a:r>
            <a:endParaRPr lang="ru-RU" sz="2000" b="1" i="0" dirty="0"/>
          </a:p>
          <a:p>
            <a:pPr algn="ctr"/>
            <a:r>
              <a:rPr lang="ru-RU" sz="2000" b="1" i="0" dirty="0"/>
              <a:t>РАЗВИТИЯ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14316" y="1142984"/>
            <a:ext cx="2376518" cy="12191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0" dirty="0"/>
              <a:t>ЭКОНОМИЧЕСКИ</a:t>
            </a:r>
          </a:p>
          <a:p>
            <a:pPr algn="ctr"/>
            <a:r>
              <a:rPr lang="ru-RU" i="0" dirty="0"/>
              <a:t>РАЗВИТЫЕ СТРАНЫ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286116" y="1142984"/>
            <a:ext cx="2643206" cy="1285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0" dirty="0"/>
              <a:t>СТРАНЫ С ПЕРЕХОДНОЙ </a:t>
            </a:r>
          </a:p>
          <a:p>
            <a:pPr algn="ctr"/>
            <a:r>
              <a:rPr lang="ru-RU" i="0" dirty="0"/>
              <a:t>ЭКОНОМИКОЙ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181716" y="1066784"/>
            <a:ext cx="2376518" cy="12191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i="0" dirty="0"/>
              <a:t>РАЗВИВАЮЩИЕСЯ </a:t>
            </a:r>
          </a:p>
          <a:p>
            <a:pPr algn="ctr"/>
            <a:r>
              <a:rPr lang="ru-RU" i="0" dirty="0"/>
              <a:t>СТРАНЫ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143108" y="928670"/>
            <a:ext cx="5181600" cy="1828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РАЗВИВАЮЩИЕСЯ </a:t>
            </a:r>
          </a:p>
          <a:p>
            <a:pPr algn="ctr"/>
            <a:r>
              <a:rPr lang="ru-RU" sz="24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СТРАНЫ</a:t>
            </a:r>
            <a:endParaRPr lang="ru-RU" sz="1200" i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8600" y="2933700"/>
            <a:ext cx="8763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800" i="0" dirty="0">
                <a:solidFill>
                  <a:schemeClr val="bg1"/>
                </a:solidFill>
              </a:rPr>
              <a:t>Все страны Африки </a:t>
            </a:r>
            <a:r>
              <a:rPr lang="ru-RU" sz="1400" i="0" dirty="0">
                <a:solidFill>
                  <a:schemeClr val="bg1"/>
                </a:solidFill>
              </a:rPr>
              <a:t>(кроме ЮАР),</a:t>
            </a:r>
            <a:r>
              <a:rPr lang="ru-RU" sz="1800" i="0" dirty="0">
                <a:solidFill>
                  <a:schemeClr val="bg1"/>
                </a:solidFill>
              </a:rPr>
              <a:t> Латинской Америки и Азии </a:t>
            </a:r>
            <a:r>
              <a:rPr lang="ru-RU" sz="1400" i="0" dirty="0">
                <a:solidFill>
                  <a:schemeClr val="bg1"/>
                </a:solidFill>
              </a:rPr>
              <a:t>(кроме Японии и Израиля)</a:t>
            </a:r>
            <a:endParaRPr lang="ru-RU" sz="1800" i="0" dirty="0">
              <a:solidFill>
                <a:schemeClr val="bg1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38125" y="3429000"/>
            <a:ext cx="2428875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0"/>
              <a:t>КЛЮЧЕВЫЕ СТРАНЫ</a:t>
            </a:r>
            <a:endParaRPr lang="ru-RU" sz="1800" i="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52400" y="3810000"/>
            <a:ext cx="1274763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/>
              <a:t>БРАЗИЛИЯ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558925" y="3810000"/>
            <a:ext cx="1208088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/>
              <a:t>МЕКСИКА</a:t>
            </a:r>
            <a:endParaRPr lang="ru-RU" i="0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990600" y="4191000"/>
            <a:ext cx="941388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/>
              <a:t>ИНДИЯ</a:t>
            </a:r>
            <a:endParaRPr lang="ru-RU" i="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1289061" y="1981183"/>
            <a:ext cx="792173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295400" y="1905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127375" y="3414713"/>
            <a:ext cx="3121025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i="0"/>
              <a:t>НОВЫЕ ИНДУСТРИАЛЬНЫЕ</a:t>
            </a:r>
          </a:p>
          <a:p>
            <a:pPr algn="ctr"/>
            <a:r>
              <a:rPr lang="ru-RU" i="0"/>
              <a:t>СТРАНЫ</a:t>
            </a: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5720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819400" y="4038600"/>
            <a:ext cx="1135063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/>
              <a:t>Ю.КОРЕЯ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098800" y="4419600"/>
            <a:ext cx="1320800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/>
              <a:t>СИНГАПУР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214938" y="4038600"/>
            <a:ext cx="1338262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МАЛАЙЗИЯ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005263" y="4038600"/>
            <a:ext cx="1176337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/>
              <a:t>ТАИЛАНД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452938" y="4419600"/>
            <a:ext cx="1490662" cy="346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/>
              <a:t>ИНДОНЕЗИЯ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629400" y="3414713"/>
            <a:ext cx="2392363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i="0"/>
              <a:t>СТРАНЫ -</a:t>
            </a:r>
          </a:p>
          <a:p>
            <a:pPr algn="ctr"/>
            <a:r>
              <a:rPr lang="ru-RU" i="0"/>
              <a:t>НЕФТЕЭКСПОРТЁРЫ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7156461" y="1904983"/>
            <a:ext cx="792173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848600" y="1828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6613525" y="4038600"/>
            <a:ext cx="2443163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САУДОВСКАЯ АРАВИЯ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6553200" y="4419600"/>
            <a:ext cx="600075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ОАЭ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7239000" y="4419600"/>
            <a:ext cx="763588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ИРАН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7848600" y="4800600"/>
            <a:ext cx="919163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ЛИВИЯ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8077200" y="4419600"/>
            <a:ext cx="1019175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КУВЕЙТ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6918325" y="4800600"/>
            <a:ext cx="842963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КАТАР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7100888" y="5181600"/>
            <a:ext cx="1433512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ВЕНЕСУЭЛА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304800" y="4800600"/>
            <a:ext cx="2576513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i="0"/>
              <a:t>СОЦИАЛИСТИЧЕСКИЕ</a:t>
            </a:r>
          </a:p>
          <a:p>
            <a:pPr algn="ctr"/>
            <a:r>
              <a:rPr lang="ru-RU" i="0"/>
              <a:t>СТРАНЫ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228600" y="5562600"/>
            <a:ext cx="1509713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КИТАЙ (КНР)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828800" y="5562600"/>
            <a:ext cx="1765300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ВЬЕТНАМ (СРВ)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47650" y="6019800"/>
            <a:ext cx="742950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ЛАОС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066800" y="6019800"/>
            <a:ext cx="730250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КУБА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828800" y="6019800"/>
            <a:ext cx="1801813" cy="339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/>
              <a:t>С.КОРЕЯ (КНДР)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2857488" y="3071810"/>
            <a:ext cx="3886200" cy="3505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1800" i="0"/>
              <a:t>   БЕДНЕЙШИЕ СТРАНЫ МИРА</a:t>
            </a:r>
          </a:p>
          <a:p>
            <a:r>
              <a:rPr lang="ru-RU" sz="1400" i="0"/>
              <a:t>          (ВВП на душу населения менее 100 $, </a:t>
            </a:r>
          </a:p>
          <a:p>
            <a:r>
              <a:rPr lang="ru-RU" sz="1400" i="0"/>
              <a:t>                       всего около 50 стран) </a:t>
            </a:r>
          </a:p>
          <a:p>
            <a:r>
              <a:rPr lang="ru-RU" sz="2000"/>
              <a:t>СУДАН                                      36 </a:t>
            </a:r>
            <a:r>
              <a:rPr lang="en-US" sz="2000"/>
              <a:t>$</a:t>
            </a:r>
            <a:endParaRPr lang="ru-RU" sz="2000"/>
          </a:p>
          <a:p>
            <a:r>
              <a:rPr lang="ru-RU" sz="2000"/>
              <a:t>АФГАНИСТАН                       40 </a:t>
            </a:r>
            <a:r>
              <a:rPr lang="en-US" sz="2000"/>
              <a:t>$</a:t>
            </a:r>
            <a:endParaRPr lang="ru-RU" sz="2000"/>
          </a:p>
          <a:p>
            <a:r>
              <a:rPr lang="ru-RU" sz="2000"/>
              <a:t>МОЗАМБИК                           77 </a:t>
            </a:r>
            <a:r>
              <a:rPr lang="en-US" sz="2000"/>
              <a:t>$</a:t>
            </a:r>
          </a:p>
          <a:p>
            <a:r>
              <a:rPr lang="en-US" sz="2000"/>
              <a:t>ЭФИОПИЯ                             90 $</a:t>
            </a:r>
          </a:p>
          <a:p>
            <a:r>
              <a:rPr lang="ru-RU" sz="2000"/>
              <a:t>ЗАИР                                      95 </a:t>
            </a:r>
            <a:r>
              <a:rPr lang="en-US" sz="2000"/>
              <a:t>$</a:t>
            </a:r>
          </a:p>
          <a:p>
            <a:r>
              <a:rPr lang="ru-RU" sz="2000"/>
              <a:t>НЕПАЛ                                  65 </a:t>
            </a:r>
            <a:r>
              <a:rPr lang="en-US" sz="2000"/>
              <a:t>$</a:t>
            </a:r>
          </a:p>
          <a:p>
            <a:r>
              <a:rPr lang="ru-RU" sz="2000"/>
              <a:t>БУТАН                                   78 </a:t>
            </a:r>
            <a:r>
              <a:rPr lang="en-US" sz="2000"/>
              <a:t>$</a:t>
            </a:r>
            <a:r>
              <a:rPr lang="ru-RU" sz="2000"/>
              <a:t> </a:t>
            </a:r>
            <a:endParaRPr lang="ru-RU" sz="2000" i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6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0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8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2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" grpId="0" animBg="1"/>
      <p:bldP spid="9222" grpId="0" animBg="1" autoUpdateAnimBg="0"/>
      <p:bldP spid="9225" grpId="0" animBg="1" autoUpdateAnimBg="0"/>
      <p:bldP spid="9226" grpId="0" animBg="1" autoUpdateAnimBg="0"/>
      <p:bldP spid="9233" grpId="0" animBg="1" autoUpdateAnimBg="0"/>
      <p:bldP spid="9234" grpId="0" animBg="1" autoUpdateAnimBg="0"/>
      <p:bldP spid="9235" grpId="0" animBg="1" autoUpdateAnimBg="0"/>
      <p:bldP spid="9236" grpId="0" animBg="1"/>
      <p:bldP spid="9237" grpId="0" animBg="1"/>
      <p:bldP spid="9238" grpId="0" animBg="1" autoUpdateAnimBg="0"/>
      <p:bldP spid="9239" grpId="0" animBg="1"/>
      <p:bldP spid="9240" grpId="0" animBg="1" autoUpdateAnimBg="0"/>
      <p:bldP spid="9241" grpId="0" animBg="1" autoUpdateAnimBg="0"/>
      <p:bldP spid="9242" grpId="0" animBg="1" autoUpdateAnimBg="0"/>
      <p:bldP spid="9243" grpId="0" animBg="1" autoUpdateAnimBg="0"/>
      <p:bldP spid="9244" grpId="0" animBg="1" autoUpdateAnimBg="0"/>
      <p:bldP spid="9245" grpId="0" animBg="1" autoUpdateAnimBg="0"/>
      <p:bldP spid="9246" grpId="0" animBg="1"/>
      <p:bldP spid="9247" grpId="0" animBg="1"/>
      <p:bldP spid="9248" grpId="0" animBg="1" autoUpdateAnimBg="0"/>
      <p:bldP spid="9249" grpId="0" animBg="1" autoUpdateAnimBg="0"/>
      <p:bldP spid="9250" grpId="0" animBg="1" autoUpdateAnimBg="0"/>
      <p:bldP spid="9251" grpId="0" animBg="1" autoUpdateAnimBg="0"/>
      <p:bldP spid="9252" grpId="0" animBg="1" autoUpdateAnimBg="0"/>
      <p:bldP spid="9253" grpId="0" animBg="1" autoUpdateAnimBg="0"/>
      <p:bldP spid="9254" grpId="0" animBg="1" autoUpdateAnimBg="0"/>
      <p:bldP spid="9255" grpId="0" animBg="1" autoUpdateAnimBg="0"/>
      <p:bldP spid="9257" grpId="0" animBg="1" autoUpdateAnimBg="0"/>
      <p:bldP spid="9258" grpId="0" animBg="1" autoUpdateAnimBg="0"/>
      <p:bldP spid="9259" grpId="0" animBg="1" autoUpdateAnimBg="0"/>
      <p:bldP spid="9260" grpId="0" animBg="1" autoUpdateAnimBg="0"/>
      <p:bldP spid="9261" grpId="0" animBg="1" autoUpdateAnimBg="0"/>
      <p:bldP spid="926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32" y="0"/>
          <a:ext cx="9144032" cy="48083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53650"/>
                <a:gridCol w="1696071"/>
                <a:gridCol w="2728461"/>
                <a:gridCol w="3465850"/>
              </a:tblGrid>
              <a:tr h="627421"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Тип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35"/>
                        <a:t>Подтип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/>
                        <a:t>Группа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marL="7270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35"/>
                        <a:t>Страны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1008655">
                <a:tc rowSpan="3">
                  <a:txBody>
                    <a:bodyPr/>
                    <a:lstStyle/>
                    <a:p>
                      <a:pPr indent="-25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/>
                        <a:t>Экономиче</a:t>
                      </a:r>
                      <a:r>
                        <a:rPr lang="en-US" sz="3600" spc="20" dirty="0" err="1" smtClean="0"/>
                        <a:t>ски</a:t>
                      </a:r>
                      <a:r>
                        <a:rPr lang="en-US" sz="3600" spc="20" dirty="0" smtClean="0"/>
                        <a:t> </a:t>
                      </a:r>
                    </a:p>
                    <a:p>
                      <a:pPr indent="-25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spc="20" dirty="0" err="1" smtClean="0"/>
                        <a:t>развитые</a:t>
                      </a:r>
                      <a:r>
                        <a:rPr lang="en-US" sz="3600" spc="20" dirty="0" smtClean="0"/>
                        <a:t> </a:t>
                      </a:r>
                      <a:r>
                        <a:rPr lang="en-US" sz="3600" spc="5" dirty="0" err="1" smtClean="0"/>
                        <a:t>страны</a:t>
                      </a:r>
                      <a:endParaRPr lang="en-US" sz="3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 vert="vert270"/>
                </a:tc>
                <a:tc rowSpan="3">
                  <a:txBody>
                    <a:bodyPr/>
                    <a:lstStyle/>
                    <a:p>
                      <a:pPr marR="141605" indent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1.1. </a:t>
                      </a:r>
                      <a:r>
                        <a:rPr lang="ru-RU" sz="2400" dirty="0" err="1" smtClean="0"/>
                        <a:t>Экономи-чески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spc="15" dirty="0" err="1" smtClean="0"/>
                        <a:t>высокораз-витые</a:t>
                      </a:r>
                      <a:r>
                        <a:rPr lang="ru-RU" sz="2400" spc="15" dirty="0" smtClean="0"/>
                        <a:t> </a:t>
                      </a:r>
                      <a:r>
                        <a:rPr lang="ru-RU" sz="2400" spc="15" dirty="0"/>
                        <a:t>страны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marR="7588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1.1. Главные страны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indent="-25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20"/>
                        <a:t>США, Япония, ФРГ, Франция, </a:t>
                      </a:r>
                      <a:r>
                        <a:rPr lang="ru-RU" sz="2400" spc="25"/>
                        <a:t>Италия, Великобритания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1681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1.2. Экономически </a:t>
                      </a:r>
                      <a:r>
                        <a:rPr lang="ru-RU" sz="2400" dirty="0" smtClean="0"/>
                        <a:t>высокоразви</a:t>
                      </a:r>
                      <a:r>
                        <a:rPr lang="ru-RU" sz="2400" spc="15" dirty="0" smtClean="0"/>
                        <a:t>тые </a:t>
                      </a:r>
                      <a:r>
                        <a:rPr lang="ru-RU" sz="2400" spc="15" dirty="0"/>
                        <a:t>небольшие страны Западной </a:t>
                      </a:r>
                      <a:r>
                        <a:rPr lang="ru-RU" sz="2400" spc="5" dirty="0"/>
                        <a:t>Европы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indent="-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20" dirty="0"/>
                        <a:t>Швейцария, Австрия, Бельгия, </a:t>
                      </a:r>
                      <a:r>
                        <a:rPr lang="ru-RU" sz="2400" spc="5" dirty="0"/>
                        <a:t>Нидерланды, Скандинавские </a:t>
                      </a:r>
                      <a:r>
                        <a:rPr lang="ru-RU" sz="2400" spc="5" dirty="0" smtClean="0"/>
                        <a:t>страны</a:t>
                      </a:r>
                      <a:r>
                        <a:rPr lang="ru-RU" sz="2400" spc="5" dirty="0"/>
                        <a:t>, Финляндия, Люксембург, </a:t>
                      </a:r>
                      <a:r>
                        <a:rPr lang="ru-RU" sz="2400" spc="5" dirty="0" smtClean="0"/>
                        <a:t>Ис</a:t>
                      </a:r>
                      <a:r>
                        <a:rPr lang="ru-RU" sz="2400" spc="20" dirty="0" smtClean="0"/>
                        <a:t>ландия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1254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1.3.Страны </a:t>
                      </a:r>
                      <a:r>
                        <a:rPr lang="ru-RU" sz="2400" dirty="0"/>
                        <a:t>«переселенческого </a:t>
                      </a:r>
                      <a:r>
                        <a:rPr lang="ru-RU" sz="2400" spc="20" dirty="0"/>
                        <a:t>капитализма»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indent="-25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20" dirty="0"/>
                        <a:t>Канада, Австралия, Новая </a:t>
                      </a:r>
                      <a:r>
                        <a:rPr lang="ru-RU" sz="2400" spc="20" dirty="0" smtClean="0"/>
                        <a:t>Зелан</a:t>
                      </a:r>
                      <a:r>
                        <a:rPr lang="ru-RU" sz="2400" spc="25" dirty="0" smtClean="0"/>
                        <a:t>дия</a:t>
                      </a:r>
                      <a:r>
                        <a:rPr lang="ru-RU" sz="2400" spc="25" dirty="0"/>
                        <a:t>, ЮАР, Израиль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53816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16708"/>
                <a:gridCol w="2340872"/>
                <a:gridCol w="1389893"/>
                <a:gridCol w="4096527"/>
              </a:tblGrid>
              <a:tr h="157161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/>
                        <a:t>II</a:t>
                      </a:r>
                      <a:r>
                        <a:rPr lang="ru-RU" sz="4000" dirty="0" smtClean="0"/>
                        <a:t>. </a:t>
                      </a:r>
                      <a:r>
                        <a:rPr lang="ru-RU" sz="4000" dirty="0"/>
                        <a:t>Страны со </a:t>
                      </a:r>
                      <a:r>
                        <a:rPr lang="ru-RU" sz="4000" spc="5" dirty="0"/>
                        <a:t>средним </a:t>
                      </a:r>
                      <a:endParaRPr lang="en-US" sz="4000" spc="5" dirty="0" smtClean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spc="5" dirty="0" smtClean="0"/>
                        <a:t>уров</a:t>
                      </a:r>
                      <a:r>
                        <a:rPr lang="ru-RU" sz="4000" spc="10" dirty="0" smtClean="0"/>
                        <a:t>нем </a:t>
                      </a:r>
                      <a:r>
                        <a:rPr lang="ru-RU" sz="4000" spc="10" dirty="0"/>
                        <a:t>развития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 vert="vert270"/>
                </a:tc>
                <a:tc>
                  <a:txBody>
                    <a:bodyPr/>
                    <a:lstStyle/>
                    <a:p>
                      <a:pPr indent="-25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spc="5" dirty="0" smtClean="0"/>
                        <a:t>II</a:t>
                      </a:r>
                      <a:r>
                        <a:rPr lang="ru-RU" sz="2400" spc="5" dirty="0" smtClean="0"/>
                        <a:t>.1</a:t>
                      </a:r>
                      <a:r>
                        <a:rPr lang="ru-RU" sz="2400" spc="5" dirty="0"/>
                        <a:t>. Среднеразвитые </a:t>
                      </a:r>
                      <a:r>
                        <a:rPr lang="ru-RU" sz="2400" spc="10" dirty="0"/>
                        <a:t>страны Западной </a:t>
                      </a:r>
                      <a:r>
                        <a:rPr lang="ru-RU" sz="2400" spc="10" dirty="0" smtClean="0"/>
                        <a:t>Ев</a:t>
                      </a:r>
                      <a:r>
                        <a:rPr lang="ru-RU" sz="2400" dirty="0" smtClean="0"/>
                        <a:t>ропы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indent="-25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25"/>
                        <a:t>Испания, Португалия, Греция, </a:t>
                      </a:r>
                      <a:r>
                        <a:rPr lang="ru-RU" sz="2400" spc="30"/>
                        <a:t>Ирландия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381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II</a:t>
                      </a:r>
                      <a:r>
                        <a:rPr lang="ru-RU" sz="2400" dirty="0"/>
                        <a:t>.2. Среднеразвитые </a:t>
                      </a:r>
                      <a:r>
                        <a:rPr lang="ru-RU" sz="2400" spc="15" dirty="0"/>
                        <a:t>страны Центрально-</a:t>
                      </a:r>
                      <a:r>
                        <a:rPr lang="ru-RU" sz="2400" spc="-5" dirty="0"/>
                        <a:t>Восточной Европы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/>
                        <a:t>Чехия, Венгрия, Словения, </a:t>
                      </a:r>
                      <a:r>
                        <a:rPr lang="ru-RU" sz="2400" spc="15" dirty="0" smtClean="0"/>
                        <a:t>Поль</a:t>
                      </a:r>
                      <a:r>
                        <a:rPr lang="ru-RU" sz="2400" spc="25" dirty="0" smtClean="0"/>
                        <a:t>ша</a:t>
                      </a:r>
                      <a:r>
                        <a:rPr lang="ru-RU" sz="2400" spc="25" dirty="0"/>
                        <a:t>, Словакия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3"/>
          <a:ext cx="8929718" cy="73152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85852"/>
                <a:gridCol w="1571636"/>
                <a:gridCol w="3429024"/>
                <a:gridCol w="2643206"/>
              </a:tblGrid>
              <a:tr h="604992">
                <a:tc row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III</a:t>
                      </a:r>
                      <a:r>
                        <a:rPr lang="ru-RU" sz="3200" dirty="0"/>
                        <a:t>. </a:t>
                      </a:r>
                      <a:r>
                        <a:rPr lang="ru-RU" sz="3200" dirty="0" smtClean="0"/>
                        <a:t>Экономиче</a:t>
                      </a:r>
                      <a:r>
                        <a:rPr lang="ru-RU" sz="3200" spc="25" dirty="0" smtClean="0"/>
                        <a:t>ски   слабораз</a:t>
                      </a:r>
                      <a:r>
                        <a:rPr lang="ru-RU" sz="3200" spc="20" dirty="0" smtClean="0"/>
                        <a:t>витые </a:t>
                      </a:r>
                      <a:endParaRPr lang="en-US" sz="3200" spc="20" dirty="0" smtClean="0"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spc="20" dirty="0" smtClean="0"/>
                        <a:t>  </a:t>
                      </a:r>
                      <a:r>
                        <a:rPr lang="ru-RU" sz="3200" spc="20" dirty="0"/>
                        <a:t>(</a:t>
                      </a:r>
                      <a:r>
                        <a:rPr lang="ru-RU" sz="3200" spc="20" dirty="0" smtClean="0"/>
                        <a:t>разви</a:t>
                      </a:r>
                      <a:r>
                        <a:rPr lang="ru-RU" sz="3200" dirty="0" smtClean="0"/>
                        <a:t>вающиеся</a:t>
                      </a:r>
                      <a:r>
                        <a:rPr lang="ru-RU" sz="3200" dirty="0"/>
                        <a:t>) страны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 vert="vert270"/>
                </a:tc>
                <a:tc>
                  <a:txBody>
                    <a:bodyPr/>
                    <a:lstStyle/>
                    <a:p>
                      <a:pPr indent="-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III</a:t>
                      </a:r>
                      <a:r>
                        <a:rPr lang="ru-RU" sz="2000" dirty="0" smtClean="0"/>
                        <a:t>1.Ключевые страны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35" dirty="0"/>
                        <a:t>Бразилия, Мексика, Китай, Ин­</a:t>
                      </a:r>
                      <a:r>
                        <a:rPr lang="ru-RU" sz="2000" spc="25" dirty="0"/>
                        <a:t>дия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46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III</a:t>
                      </a:r>
                      <a:r>
                        <a:rPr lang="ru-RU" sz="2000" dirty="0"/>
                        <a:t>.2. Страны </a:t>
                      </a:r>
                      <a:r>
                        <a:rPr lang="ru-RU" sz="2000" dirty="0" smtClean="0"/>
                        <a:t>относи</a:t>
                      </a:r>
                      <a:r>
                        <a:rPr lang="ru-RU" sz="2000" spc="10" dirty="0" smtClean="0"/>
                        <a:t>тельно </a:t>
                      </a:r>
                      <a:r>
                        <a:rPr lang="ru-RU" sz="2000" spc="10" dirty="0"/>
                        <a:t>зрелого </a:t>
                      </a:r>
                      <a:r>
                        <a:rPr lang="ru-RU" sz="2000" spc="10" dirty="0" smtClean="0"/>
                        <a:t>капи</a:t>
                      </a:r>
                      <a:r>
                        <a:rPr lang="ru-RU" sz="2000" spc="25" dirty="0" smtClean="0"/>
                        <a:t>тализма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marR="27686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2.1. Переселенческие страны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marR="7797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/>
                        <a:t>Аргентина, Уругвай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604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2.2.Страны крупно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err="1" smtClean="0"/>
                        <a:t>анклавного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spc="30" dirty="0"/>
                        <a:t>развития капитализма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marR="254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/>
                        <a:t>Венесуэла, Чили, Иран, Ирак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907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2.3.Страны внешне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ориентирован</a:t>
                      </a:r>
                      <a:r>
                        <a:rPr lang="ru-RU" sz="2000" spc="10" dirty="0" smtClean="0"/>
                        <a:t>ного</a:t>
                      </a:r>
                      <a:r>
                        <a:rPr lang="ru-RU" sz="2000" spc="10" baseline="0" dirty="0" smtClean="0"/>
                        <a:t> </a:t>
                      </a:r>
                      <a:r>
                        <a:rPr lang="ru-RU" sz="2000" spc="10" dirty="0" smtClean="0"/>
                        <a:t>приспособленческого разви</a:t>
                      </a:r>
                      <a:r>
                        <a:rPr lang="ru-RU" sz="2000" spc="35" dirty="0" smtClean="0"/>
                        <a:t>тия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/>
                        <a:t>Колумбия, Перу, Малайзия, </a:t>
                      </a:r>
                      <a:r>
                        <a:rPr lang="ru-RU" sz="2000" spc="20" dirty="0" smtClean="0"/>
                        <a:t>Фил</a:t>
                      </a:r>
                      <a:r>
                        <a:rPr lang="ru-RU" sz="2000" spc="15" dirty="0" smtClean="0"/>
                        <a:t>иппины</a:t>
                      </a:r>
                      <a:r>
                        <a:rPr lang="ru-RU" sz="2000" spc="15" dirty="0"/>
                        <a:t>, Турция, Сирия, Египет, </a:t>
                      </a:r>
                      <a:r>
                        <a:rPr lang="ru-RU" sz="2000" spc="10" dirty="0"/>
                        <a:t>Марокко, Тунис и др.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604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2.4. Небольшие страны зависимо­</a:t>
                      </a:r>
                      <a:r>
                        <a:rPr lang="ru-RU" sz="2000" spc="15" dirty="0"/>
                        <a:t>го плантационного хозяйства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/>
                        <a:t>Коста-Рика, Никарагуа, Гватема­</a:t>
                      </a:r>
                      <a:r>
                        <a:rPr lang="ru-RU" sz="2000" spc="15"/>
                        <a:t>ла, Куба, Гаити, Шри-Ланка и др.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754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2.5.Мелкие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страны </a:t>
                      </a:r>
                      <a:r>
                        <a:rPr lang="ru-RU" sz="2000" dirty="0"/>
                        <a:t>«</a:t>
                      </a:r>
                      <a:r>
                        <a:rPr lang="ru-RU" sz="2000" dirty="0" err="1" smtClean="0"/>
                        <a:t>концесион</a:t>
                      </a:r>
                      <a:r>
                        <a:rPr lang="ru-RU" sz="2000" spc="10" dirty="0" err="1" smtClean="0"/>
                        <a:t>ного</a:t>
                      </a:r>
                      <a:r>
                        <a:rPr lang="ru-RU" sz="2000" spc="10" dirty="0" smtClean="0"/>
                        <a:t> </a:t>
                      </a:r>
                      <a:r>
                        <a:rPr lang="ru-RU" sz="2000" spc="10" dirty="0"/>
                        <a:t>развития»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/>
                        <a:t>Ямайка, Тринидад и Тобаго, Су­</a:t>
                      </a:r>
                      <a:r>
                        <a:rPr lang="ru-RU" sz="2000" dirty="0"/>
                        <a:t>ринам, Габон, Ботсвана, Папуа — </a:t>
                      </a:r>
                      <a:r>
                        <a:rPr lang="ru-RU" sz="2000" spc="15" dirty="0"/>
                        <a:t>Новая Гвинея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604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2.6.Мелкие </a:t>
                      </a:r>
                      <a:r>
                        <a:rPr lang="ru-RU" sz="2000" dirty="0"/>
                        <a:t>и мельчайшие </a:t>
                      </a:r>
                      <a:r>
                        <a:rPr lang="ru-RU" sz="2000" dirty="0" smtClean="0"/>
                        <a:t>страны-«</a:t>
                      </a:r>
                      <a:r>
                        <a:rPr lang="ru-RU" sz="2000" dirty="0" err="1" smtClean="0"/>
                        <a:t>квартиро-сдатчики</a:t>
                      </a:r>
                      <a:r>
                        <a:rPr lang="ru-RU" sz="2000" dirty="0"/>
                        <a:t>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/>
                        <a:t>Бермудские острова, Виргинские </a:t>
                      </a:r>
                      <a:r>
                        <a:rPr lang="ru-RU" sz="2000" spc="10" dirty="0"/>
                        <a:t>о-ва, Новая Каледония и др.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  <a:tr h="907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2.7. Небольшие страны— </a:t>
                      </a:r>
                      <a:r>
                        <a:rPr lang="ru-RU" sz="2000" dirty="0" err="1" smtClean="0"/>
                        <a:t>финан</a:t>
                      </a:r>
                      <a:r>
                        <a:rPr lang="ru-RU" sz="2000" spc="15" dirty="0" err="1" smtClean="0"/>
                        <a:t>совоизбыточные</a:t>
                      </a:r>
                      <a:r>
                        <a:rPr lang="ru-RU" sz="2000" spc="15" dirty="0" smtClean="0"/>
                        <a:t> крупные </a:t>
                      </a:r>
                      <a:r>
                        <a:rPr lang="ru-RU" sz="2000" spc="15" dirty="0" err="1" smtClean="0"/>
                        <a:t>нефте-</a:t>
                      </a:r>
                      <a:r>
                        <a:rPr lang="ru-RU" sz="2000" spc="10" dirty="0" err="1" smtClean="0"/>
                        <a:t>экспортеры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  <a:tc>
                  <a:txBody>
                    <a:bodyPr/>
                    <a:lstStyle/>
                    <a:p>
                      <a:pPr indent="25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/>
                        <a:t>ОАЭ, Катар, Кувейт, Бруней, </a:t>
                      </a:r>
                      <a:r>
                        <a:rPr lang="ru-RU" sz="2000" spc="10" dirty="0" smtClean="0"/>
                        <a:t>Са</a:t>
                      </a:r>
                      <a:r>
                        <a:rPr lang="ru-RU" sz="2000" spc="20" dirty="0" smtClean="0"/>
                        <a:t>удовская </a:t>
                      </a:r>
                      <a:r>
                        <a:rPr lang="ru-RU" sz="2000" spc="20" dirty="0"/>
                        <a:t>Аравия, Оман, Ливия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8808" marR="18808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С.9-14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ПКМ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Качественные и количественные сдвиги на ПКМ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Количество, группировка и типология стран мира.</a:t>
            </a:r>
            <a:endParaRPr lang="ru-RU" dirty="0"/>
          </a:p>
        </p:txBody>
      </p:sp>
      <p:pic>
        <p:nvPicPr>
          <p:cNvPr id="4" name="Рисунок 3" descr="pe07663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286256"/>
            <a:ext cx="1446581" cy="17611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Формирование ПКМ</a:t>
            </a:r>
            <a:br>
              <a:rPr lang="ru-RU" sz="5400" dirty="0" smtClean="0"/>
            </a:br>
            <a:endParaRPr lang="ru-RU" sz="5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429784" cy="718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076"/>
                <a:gridCol w="1368478"/>
                <a:gridCol w="6072230"/>
              </a:tblGrid>
              <a:tr h="11524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Периоды  формирования ПКМ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800" dirty="0" smtClean="0"/>
                        <a:t>Время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800" dirty="0" smtClean="0"/>
                        <a:t>Изменения на карте</a:t>
                      </a:r>
                      <a:endParaRPr lang="ru-RU" sz="2800" dirty="0"/>
                    </a:p>
                  </a:txBody>
                  <a:tcPr/>
                </a:tc>
              </a:tr>
              <a:tr h="1095755">
                <a:tc>
                  <a:txBody>
                    <a:bodyPr/>
                    <a:lstStyle/>
                    <a:p>
                      <a:r>
                        <a:rPr lang="ru-RU" dirty="0" smtClean="0"/>
                        <a:t>Древний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</a:t>
                      </a:r>
                      <a:r>
                        <a:rPr lang="en-US" dirty="0" smtClean="0"/>
                        <a:t>V</a:t>
                      </a:r>
                      <a:r>
                        <a:rPr lang="ru-RU" baseline="0" dirty="0" smtClean="0"/>
                        <a:t> в. н.э. </a:t>
                      </a:r>
                      <a:r>
                        <a:rPr lang="ru-RU" baseline="0" dirty="0" err="1" smtClean="0"/>
                        <a:t>Рабовла-дельческий</a:t>
                      </a:r>
                      <a:r>
                        <a:rPr lang="ru-RU" baseline="0" dirty="0" smtClean="0"/>
                        <a:t> строй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и крушение первых государств: </a:t>
                      </a:r>
                      <a:r>
                        <a:rPr lang="ru-RU" b="1" i="1" u="none" dirty="0" smtClean="0">
                          <a:solidFill>
                            <a:srgbClr val="FF0000"/>
                          </a:solidFill>
                        </a:rPr>
                        <a:t>Др.Египет</a:t>
                      </a:r>
                      <a:r>
                        <a:rPr lang="ru-RU" u="sng" dirty="0" smtClean="0"/>
                        <a:t>,</a:t>
                      </a:r>
                      <a:r>
                        <a:rPr lang="ru-RU" u="sng" baseline="0" dirty="0" smtClean="0"/>
                        <a:t> </a:t>
                      </a:r>
                      <a:r>
                        <a:rPr lang="ru-RU" b="1" i="1" u="none" baseline="0" dirty="0" smtClean="0">
                          <a:solidFill>
                            <a:srgbClr val="FF0000"/>
                          </a:solidFill>
                        </a:rPr>
                        <a:t>Карфаген</a:t>
                      </a:r>
                      <a:r>
                        <a:rPr lang="ru-RU" u="sng" baseline="0" dirty="0" smtClean="0"/>
                        <a:t>, </a:t>
                      </a:r>
                      <a:r>
                        <a:rPr lang="ru-RU" b="1" i="1" u="none" baseline="0" dirty="0" smtClean="0">
                          <a:solidFill>
                            <a:srgbClr val="FF0000"/>
                          </a:solidFill>
                        </a:rPr>
                        <a:t>Др.Рим</a:t>
                      </a:r>
                      <a:r>
                        <a:rPr lang="ru-RU" u="sng" baseline="0" dirty="0" smtClean="0"/>
                        <a:t> </a:t>
                      </a:r>
                      <a:r>
                        <a:rPr lang="ru-RU" baseline="0" dirty="0" smtClean="0"/>
                        <a:t>и др. Главное средство изменения территории  - война.</a:t>
                      </a:r>
                      <a:endParaRPr lang="ru-RU" dirty="0"/>
                    </a:p>
                  </a:txBody>
                  <a:tcPr/>
                </a:tc>
              </a:tr>
              <a:tr h="1445022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Средневековый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V-XV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вв.</a:t>
                      </a:r>
                    </a:p>
                    <a:p>
                      <a:r>
                        <a:rPr lang="ru-RU" baseline="0" dirty="0" smtClean="0"/>
                        <a:t>Феодализм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Политические функции</a:t>
                      </a:r>
                      <a:r>
                        <a:rPr lang="ru-RU" baseline="0" dirty="0" smtClean="0"/>
                        <a:t> феодального государства были сложнее и богаче. Усилились стремления к территориальным захватам. Крупные  массивы суши поделены между государствами: </a:t>
                      </a:r>
                      <a:r>
                        <a:rPr lang="ru-RU" b="1" i="1" baseline="0" dirty="0" smtClean="0">
                          <a:solidFill>
                            <a:srgbClr val="FF0000"/>
                          </a:solidFill>
                        </a:rPr>
                        <a:t>Киевская Русь, Византия, Московское государство, Португалия, Англия, Испания.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19203"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</a:t>
                      </a:r>
                      <a:r>
                        <a:rPr lang="en-US" dirty="0" smtClean="0"/>
                        <a:t>XV-XVI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вв</a:t>
                      </a:r>
                      <a:r>
                        <a:rPr lang="ru-RU" dirty="0" smtClean="0"/>
                        <a:t> до окончания первой Мировой</a:t>
                      </a:r>
                      <a:r>
                        <a:rPr lang="ru-RU" baseline="0" dirty="0" smtClean="0"/>
                        <a:t> войны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Эпоха Великих</a:t>
                      </a:r>
                      <a:r>
                        <a:rPr lang="ru-RU" baseline="0" dirty="0" smtClean="0"/>
                        <a:t> географических открытий сильно изменила карту. Начало Европейской колониальной экспансии. Мощный толчок для территориальных изменений дал «зрелый» капитализм. (Требовалось сырьё для промышленности, развивался транспорт.</a:t>
                      </a:r>
                    </a:p>
                    <a:p>
                      <a:r>
                        <a:rPr lang="ru-RU" baseline="0" dirty="0" smtClean="0"/>
                        <a:t>Особенно неустойчивой стала карта мира на рубеже </a:t>
                      </a:r>
                      <a:r>
                        <a:rPr lang="en-US" baseline="0" dirty="0" smtClean="0"/>
                        <a:t>XIX-XX </a:t>
                      </a:r>
                      <a:r>
                        <a:rPr lang="ru-RU" baseline="0" dirty="0" smtClean="0"/>
                        <a:t>вв., когда резко обострилась борьба  за территориальный раздел мира.</a:t>
                      </a:r>
                    </a:p>
                    <a:p>
                      <a:r>
                        <a:rPr lang="ru-RU" baseline="0" dirty="0" smtClean="0"/>
                        <a:t>1876 г. – 10% территории Африки принадлежали европейцам</a:t>
                      </a:r>
                    </a:p>
                    <a:p>
                      <a:r>
                        <a:rPr lang="ru-RU" baseline="0" dirty="0" smtClean="0"/>
                        <a:t>1900 г. – 90%. К началу ХХ в. Раздел мира завершён…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1" y="-2"/>
          <a:ext cx="9001155" cy="670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3"/>
                <a:gridCol w="1857388"/>
                <a:gridCol w="5214974"/>
              </a:tblGrid>
              <a:tr h="571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Новейший: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 1917 г.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5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1-й этап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Появление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СССР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Распалась Австро-Венгрия,</a:t>
                      </a:r>
                      <a:r>
                        <a:rPr lang="ru-RU" sz="2000" baseline="0" dirty="0" smtClean="0"/>
                        <a:t> образование суверенных государств: Польша, Финляндия, Чехословакия, Югославия и др.</a:t>
                      </a:r>
                    </a:p>
                    <a:p>
                      <a:r>
                        <a:rPr lang="ru-RU" sz="2000" baseline="0" dirty="0" smtClean="0"/>
                        <a:t>Расширились колониальные владения Великобритании, Франции, Бельгии, Японии.</a:t>
                      </a:r>
                      <a:endParaRPr lang="ru-RU" sz="2000" dirty="0"/>
                    </a:p>
                  </a:txBody>
                  <a:tcPr/>
                </a:tc>
              </a:tr>
              <a:tr h="185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2-й этап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Окончание Второй Мировой войны</a:t>
                      </a:r>
                    </a:p>
                    <a:p>
                      <a:r>
                        <a:rPr lang="ru-RU" sz="2000" dirty="0" smtClean="0"/>
                        <a:t>С 1945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Распад колониальных империй и возникновение более 100 независимых государств в Азии, Африке, Латинской Америке и Океании.</a:t>
                      </a:r>
                    </a:p>
                    <a:p>
                      <a:r>
                        <a:rPr lang="ru-RU" sz="2000" dirty="0" smtClean="0"/>
                        <a:t>Ряд стран Европы и Азии </a:t>
                      </a:r>
                      <a:r>
                        <a:rPr lang="ru-RU" sz="2000" baseline="0" dirty="0" smtClean="0"/>
                        <a:t> вступили </a:t>
                      </a:r>
                      <a:r>
                        <a:rPr lang="ru-RU" sz="2000" dirty="0" smtClean="0"/>
                        <a:t> на путь социализма.</a:t>
                      </a:r>
                      <a:endParaRPr lang="ru-RU" sz="2000" dirty="0"/>
                    </a:p>
                  </a:txBody>
                  <a:tcPr/>
                </a:tc>
              </a:tr>
              <a:tr h="185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3-й этап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Конец 80-х –</a:t>
                      </a:r>
                    </a:p>
                    <a:p>
                      <a:r>
                        <a:rPr lang="ru-RU" sz="2000" dirty="0" smtClean="0"/>
                        <a:t>Начало 90-х г.г.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Развал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СССР, </a:t>
                      </a:r>
                      <a:r>
                        <a:rPr lang="ru-RU" sz="2000" dirty="0" smtClean="0"/>
                        <a:t>Югославии, Чехословакии, объединение Германии.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65213" y="152400"/>
            <a:ext cx="6859587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Изменения на ПКМ носят различный характер: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28662" y="857232"/>
            <a:ext cx="264046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КОЛИЧЕСТВЕННЫЕ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00760" y="857232"/>
            <a:ext cx="222567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КАЧЕСТВЕННЫЕ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8597" y="1500175"/>
            <a:ext cx="3786214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- Территориальные приобретения </a:t>
            </a:r>
            <a:r>
              <a:rPr lang="ru-RU" sz="2400" dirty="0" smtClean="0"/>
              <a:t>  или потери </a:t>
            </a:r>
            <a:r>
              <a:rPr lang="ru-RU" sz="2400" dirty="0"/>
              <a:t>вследствие войн;</a:t>
            </a:r>
          </a:p>
          <a:p>
            <a:r>
              <a:rPr lang="ru-RU" sz="2400" dirty="0"/>
              <a:t>- Объединение или распад государств;</a:t>
            </a:r>
          </a:p>
          <a:p>
            <a:pPr>
              <a:buFontTx/>
              <a:buChar char="-"/>
            </a:pPr>
            <a:r>
              <a:rPr lang="ru-RU" sz="2400" dirty="0" smtClean="0"/>
              <a:t>Добровольные </a:t>
            </a:r>
            <a:r>
              <a:rPr lang="ru-RU" sz="2400" dirty="0"/>
              <a:t>уступки или обмен </a:t>
            </a:r>
            <a:r>
              <a:rPr lang="ru-RU" sz="2400" dirty="0" smtClean="0"/>
              <a:t>странами </a:t>
            </a:r>
            <a:r>
              <a:rPr lang="ru-RU" sz="2400" dirty="0"/>
              <a:t>участков </a:t>
            </a:r>
            <a:r>
              <a:rPr lang="ru-RU" sz="2400" dirty="0" smtClean="0"/>
              <a:t>суши</a:t>
            </a:r>
          </a:p>
          <a:p>
            <a:pPr>
              <a:buFontTx/>
              <a:buChar char="-"/>
            </a:pPr>
            <a:r>
              <a:rPr lang="ru-RU" sz="2400" dirty="0" smtClean="0"/>
              <a:t>Отвоевание суши у моря;</a:t>
            </a:r>
          </a:p>
          <a:p>
            <a:pPr>
              <a:buFontTx/>
              <a:buChar char="-"/>
            </a:pP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57683" y="1500174"/>
            <a:ext cx="428060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- Введение новых </a:t>
            </a:r>
            <a:r>
              <a:rPr lang="ru-RU" sz="2400" dirty="0" smtClean="0"/>
              <a:t>форм  государственного устройства</a:t>
            </a:r>
            <a:r>
              <a:rPr lang="ru-RU" sz="2400" dirty="0"/>
              <a:t>;</a:t>
            </a:r>
          </a:p>
          <a:p>
            <a:r>
              <a:rPr lang="ru-RU" sz="2400" dirty="0"/>
              <a:t>- Образование межгосударственных </a:t>
            </a:r>
            <a:r>
              <a:rPr lang="ru-RU" sz="2400" dirty="0" smtClean="0"/>
              <a:t>политических </a:t>
            </a:r>
            <a:r>
              <a:rPr lang="ru-RU" sz="2400" dirty="0"/>
              <a:t>союзов и организаций;</a:t>
            </a:r>
          </a:p>
          <a:p>
            <a:r>
              <a:rPr lang="ru-RU" sz="2400" dirty="0"/>
              <a:t>- Появление и исчезновение на </a:t>
            </a:r>
            <a:r>
              <a:rPr lang="ru-RU" sz="2400" dirty="0" smtClean="0"/>
              <a:t>планете  «горячих </a:t>
            </a:r>
            <a:r>
              <a:rPr lang="ru-RU" sz="2400" dirty="0"/>
              <a:t>точек» - очагов </a:t>
            </a:r>
            <a:r>
              <a:rPr lang="ru-RU" sz="2400" dirty="0" smtClean="0"/>
              <a:t>межгосударственных </a:t>
            </a:r>
            <a:r>
              <a:rPr lang="ru-RU" sz="2400" dirty="0"/>
              <a:t>конфликтных ситуаций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7158" y="5286388"/>
            <a:ext cx="38465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Распад СССР, добровольный подарок</a:t>
            </a:r>
          </a:p>
          <a:p>
            <a:r>
              <a:rPr lang="ru-RU" dirty="0"/>
              <a:t>Крыма Украине от России и т.д.</a:t>
            </a:r>
          </a:p>
          <a:p>
            <a:r>
              <a:rPr lang="ru-RU" dirty="0"/>
              <a:t>                </a:t>
            </a:r>
            <a:r>
              <a:rPr lang="ru-RU" dirty="0" smtClean="0"/>
              <a:t> </a:t>
            </a:r>
            <a:r>
              <a:rPr lang="ru-RU" dirty="0"/>
              <a:t>Приведи примеры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714876" y="5357826"/>
            <a:ext cx="4114800" cy="838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/>
              <a:t>  Приведите </a:t>
            </a:r>
            <a:r>
              <a:rPr lang="ru-RU" dirty="0"/>
              <a:t>примеры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57224" y="6286520"/>
            <a:ext cx="6961188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Какие изменения происходят на ПКМ в настоящее время?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857620" y="5643578"/>
            <a:ext cx="1354137" cy="346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ПРИМЕРЫ: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4" grpId="0" animBg="1"/>
      <p:bldP spid="7175" grpId="0" animBg="1"/>
      <p:bldP spid="7176" grpId="0" animBg="1"/>
      <p:bldP spid="7177" grpId="0" animBg="1"/>
      <p:bldP spid="7179" grpId="0" animBg="1"/>
      <p:bldP spid="7181" grpId="0" animBg="1"/>
      <p:bldP spid="718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0112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КОЛИЧЕСТВО СУВЕРЕННЫХ ГОСУДАРСТВ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428733"/>
          <a:ext cx="8715435" cy="52149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52073"/>
                <a:gridCol w="1844478"/>
                <a:gridCol w="1859442"/>
                <a:gridCol w="1859442"/>
              </a:tblGrid>
              <a:tr h="624614">
                <a:tc rowSpan="2">
                  <a:txBody>
                    <a:bodyPr/>
                    <a:lstStyle/>
                    <a:p>
                      <a:pPr marL="128270">
                        <a:spcAft>
                          <a:spcPts val="0"/>
                        </a:spcAft>
                      </a:pPr>
                      <a:r>
                        <a:rPr lang="ru-RU" sz="2800" spc="-20" dirty="0"/>
                        <a:t>Регион, мир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3">
                  <a:txBody>
                    <a:bodyPr/>
                    <a:lstStyle/>
                    <a:p>
                      <a:pPr marL="254000">
                        <a:spcAft>
                          <a:spcPts val="0"/>
                        </a:spcAft>
                      </a:pPr>
                      <a:r>
                        <a:rPr lang="ru-RU" sz="2800" spc="20"/>
                        <a:t>Количество государств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1900 г.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1947 г.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2000 г.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58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40" dirty="0"/>
                        <a:t>Европа*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24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31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43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8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40" dirty="0"/>
                        <a:t>Азия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47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624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30" dirty="0"/>
                        <a:t>Африка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4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3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53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98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spc="-30" dirty="0"/>
                        <a:t>Америка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20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22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35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918441">
                <a:tc>
                  <a:txBody>
                    <a:bodyPr/>
                    <a:lstStyle/>
                    <a:p>
                      <a:pPr marR="276860" indent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spc="-20" dirty="0"/>
                        <a:t>Австралия и </a:t>
                      </a:r>
                      <a:r>
                        <a:rPr lang="ru-RU" sz="2800" spc="20" dirty="0"/>
                        <a:t>Океания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14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718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5"/>
                        <a:t>ВЕСЬ МИР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57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76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192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Количество, группировка и типология стран мира.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143504" y="2000240"/>
            <a:ext cx="359713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По территории</a:t>
            </a:r>
          </a:p>
          <a:p>
            <a:r>
              <a:rPr lang="ru-RU" sz="2400" dirty="0" smtClean="0"/>
              <a:t> и численности населения</a:t>
            </a:r>
            <a:endParaRPr lang="ru-RU" sz="2400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28926" y="3286124"/>
            <a:ext cx="391094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По особенностям  </a:t>
            </a:r>
          </a:p>
          <a:p>
            <a:r>
              <a:rPr lang="ru-RU" sz="2400" dirty="0" smtClean="0"/>
              <a:t>географического положения</a:t>
            </a:r>
            <a:endParaRPr lang="ru-RU" sz="2400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071538" y="4500570"/>
            <a:ext cx="536941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По уровню социально-экономического </a:t>
            </a:r>
          </a:p>
          <a:p>
            <a:r>
              <a:rPr lang="ru-RU" sz="2400" dirty="0" smtClean="0"/>
              <a:t>развития</a:t>
            </a:r>
          </a:p>
          <a:p>
            <a:r>
              <a:rPr lang="ru-RU" sz="2400" dirty="0" smtClean="0"/>
              <a:t>( по показателю  ВВП и ИЧР)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929322" y="1214422"/>
            <a:ext cx="285752" cy="78581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571868" y="1214422"/>
            <a:ext cx="285752" cy="207170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571604" y="1214422"/>
            <a:ext cx="285752" cy="328614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 smtClean="0"/>
              <a:t>Анаморфозы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716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 smtClean="0"/>
              <a:t>Площадь страны пропорциональна объему ВВП и численности населения.</a:t>
            </a:r>
          </a:p>
          <a:p>
            <a:pPr eaLnBrk="1" hangingPunct="1"/>
            <a:r>
              <a:rPr lang="ru-RU" dirty="0" smtClean="0"/>
              <a:t>Что показывают эти изображения?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1179</Words>
  <Application>Microsoft Office PowerPoint</Application>
  <PresentationFormat>Экран (4:3)</PresentationFormat>
  <Paragraphs>276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План урока</vt:lpstr>
      <vt:lpstr> Формирование ПКМ </vt:lpstr>
      <vt:lpstr>Слайд 5</vt:lpstr>
      <vt:lpstr>Слайд 6</vt:lpstr>
      <vt:lpstr>КОЛИЧЕСТВО СУВЕРЕННЫХ ГОСУДАРСТВ</vt:lpstr>
      <vt:lpstr> Количество, группировка и типология стран мира. </vt:lpstr>
      <vt:lpstr>Анаморфозы</vt:lpstr>
      <vt:lpstr>Слайд 10</vt:lpstr>
      <vt:lpstr>Слайд 11</vt:lpstr>
      <vt:lpstr>Сравните анаморфозу объема ВВП и численности населения</vt:lpstr>
      <vt:lpstr>Картодиаграммы: распределение населения и ВВП по регионам мира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Нина Валентиновна</cp:lastModifiedBy>
  <cp:revision>28</cp:revision>
  <dcterms:created xsi:type="dcterms:W3CDTF">2009-01-15T21:55:48Z</dcterms:created>
  <dcterms:modified xsi:type="dcterms:W3CDTF">2009-03-15T17:41:29Z</dcterms:modified>
</cp:coreProperties>
</file>