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47" r:id="rId3"/>
  </p:sldMasterIdLst>
  <p:sldIdLst>
    <p:sldId id="256" r:id="rId4"/>
    <p:sldId id="263" r:id="rId5"/>
    <p:sldId id="261" r:id="rId6"/>
    <p:sldId id="264" r:id="rId7"/>
    <p:sldId id="262" r:id="rId8"/>
    <p:sldId id="258" r:id="rId9"/>
    <p:sldId id="259" r:id="rId10"/>
    <p:sldId id="260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31B"/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40" autoAdjust="0"/>
    <p:restoredTop sz="94660" autoAdjust="0"/>
  </p:normalViewPr>
  <p:slideViewPr>
    <p:cSldViewPr snapToObjects="1">
      <p:cViewPr>
        <p:scale>
          <a:sx n="40" d="100"/>
          <a:sy n="40" d="100"/>
        </p:scale>
        <p:origin x="-99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06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6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D468-6396-4C06-A096-8E42019FC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8489-8F0A-4404-B978-46DC75573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66B1-498B-43D2-81F6-86DF17DF3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8E2B-1ECA-43A6-9A36-71C55488F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68ED-8386-40F0-8885-07E338103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54F4-310B-4D14-B6FD-2FD9E99F6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6699-B37A-43C4-8E95-40EC6880F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99D8-6FC3-4D1F-9E24-56AE02B66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02C5-D5A2-4732-BAC6-F0EA5FCBB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5C7E-5C16-429C-BB77-5CA7ED44B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E5A9-24A8-4E49-ACC4-D7D133C10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5210-2A79-4259-9C87-7B84FE8CA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8B2D-B425-4349-AB4F-32A33C9B9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9EB92-8EBA-46B4-90B8-B6BE97C6C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B550-9114-480F-9E6C-648C62342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00E6-99BC-40F1-8AD7-9DEA112AF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A704-8242-4578-BD3E-8890F3E8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C6A2-F4F1-4CDB-8754-CB422525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E695-89F1-4CA7-82E4-67BDC0149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1DBF-3B12-4A2A-8B54-3097F77FD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9684-55F8-48BD-87FA-52A9EDA46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0750-6CF2-4F38-BE3F-6359F54C2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73B4-C5AD-4924-8E82-36C64F56F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57E7-6F78-4DAF-B878-757B4CD3A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5C40-BD30-4769-8645-576D6D71D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765C-73A6-48E8-B420-E9588D4B2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0B3E-6415-468A-B0CC-DA4D5C19F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BF08-49AF-41BF-AA69-70F22801F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21FB-0D62-4679-B497-73251701E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843D-25AA-4490-B6AB-242FF81D9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3078-D67A-43BB-9718-375EDBF14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64F2-ADFF-418C-89F6-DDA5689D9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76D7-5605-4467-B51F-92DAAE61F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95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5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95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95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5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5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5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5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95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95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5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24C086A-5B19-4A92-9D46-303575F3D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1DA5E0-9AAA-4BE0-A717-078A78E31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0D28C9-C12E-4B90-801A-05E4FFC2E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39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image" Target="../media/image7.gif"/><Relationship Id="rId4" Type="http://schemas.openxmlformats.org/officeDocument/2006/relationships/slide" Target="slide7.xml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6.gif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6.gif"/><Relationship Id="rId4" Type="http://schemas.openxmlformats.org/officeDocument/2006/relationships/image" Target="../media/image29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5.jpeg"/><Relationship Id="rId7" Type="http://schemas.openxmlformats.org/officeDocument/2006/relationships/image" Target="../media/image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19088" y="2252663"/>
            <a:ext cx="8505825" cy="2179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Impact"/>
              </a:rPr>
              <a:t>ЗОНЫ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319088" y="4695825"/>
            <a:ext cx="850582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Impact"/>
              </a:rPr>
              <a:t>АФРИКИ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3013" y="6143625"/>
            <a:ext cx="6630987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050" b="1" i="1" dirty="0"/>
              <a:t>Урок географии в 7-ом классе.</a:t>
            </a:r>
          </a:p>
          <a:p>
            <a:pPr algn="r">
              <a:defRPr/>
            </a:pPr>
            <a:r>
              <a:rPr lang="ru-RU" sz="1050" b="1" i="1" dirty="0"/>
              <a:t>Автор: Карезина Нина Валентиновна, учитель  географии МОУ СОШ №5  </a:t>
            </a:r>
          </a:p>
          <a:p>
            <a:pPr algn="r">
              <a:defRPr/>
            </a:pPr>
            <a:r>
              <a:rPr lang="ru-RU" sz="1050" b="1" i="1" dirty="0"/>
              <a:t>города Светлого  Калининградской области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0" y="153988"/>
            <a:ext cx="9144000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Impact"/>
              </a:rPr>
              <a:t>ПРИРОДНЫЕ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10" grpId="0"/>
      <p:bldP spid="5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2714625" cy="452440"/>
          </a:xfrm>
          <a:prstGeom prst="rect">
            <a:avLst/>
          </a:prstGeom>
          <a:solidFill>
            <a:srgbClr val="00990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гилея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5626" y="0"/>
            <a:ext cx="2714625" cy="452440"/>
          </a:xfrm>
          <a:prstGeom prst="rect">
            <a:avLst/>
          </a:prstGeom>
          <a:solidFill>
            <a:srgbClr val="ABC31B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саванна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7138" y="0"/>
            <a:ext cx="2714625" cy="452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пустыня</a:t>
            </a:r>
          </a:p>
        </p:txBody>
      </p:sp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106363" y="1208088"/>
            <a:ext cx="2608262" cy="1849437"/>
            <a:chOff x="357477" y="1272450"/>
            <a:chExt cx="2608923" cy="1785242"/>
          </a:xfrm>
        </p:grpSpPr>
        <p:pic>
          <p:nvPicPr>
            <p:cNvPr id="14372" name="Рисунок 15" descr="12838[1]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477" y="1272450"/>
              <a:ext cx="2608923" cy="1785242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57200" y="2418448"/>
              <a:ext cx="4122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3095625" y="1208088"/>
            <a:ext cx="2714625" cy="1795462"/>
            <a:chOff x="3301051" y="1272450"/>
            <a:chExt cx="2628262" cy="1794598"/>
          </a:xfrm>
        </p:grpSpPr>
        <p:pic>
          <p:nvPicPr>
            <p:cNvPr id="14370" name="Рисунок 13" descr="окапи.jpg"/>
            <p:cNvPicPr>
              <a:picLocks noChangeAspect="1"/>
            </p:cNvPicPr>
            <p:nvPr/>
          </p:nvPicPr>
          <p:blipFill>
            <a:blip r:embed="rId3" cstate="email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3301051" y="1272450"/>
              <a:ext cx="2628262" cy="179459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486144" y="2472917"/>
              <a:ext cx="4122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6307138" y="1208088"/>
            <a:ext cx="2508250" cy="1795462"/>
            <a:chOff x="6306477" y="1272450"/>
            <a:chExt cx="2509200" cy="1730773"/>
          </a:xfrm>
        </p:grpSpPr>
        <p:pic>
          <p:nvPicPr>
            <p:cNvPr id="14368" name="Рисунок 16" descr="Гилея 3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06477" y="1272450"/>
              <a:ext cx="2509200" cy="1730773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429375" y="2418448"/>
              <a:ext cx="4122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8" name="Группа 30"/>
          <p:cNvGrpSpPr>
            <a:grpSpLocks/>
          </p:cNvGrpSpPr>
          <p:nvPr/>
        </p:nvGrpSpPr>
        <p:grpSpPr bwMode="auto">
          <a:xfrm>
            <a:off x="160338" y="3186113"/>
            <a:ext cx="2554287" cy="1771650"/>
            <a:chOff x="412755" y="3185518"/>
            <a:chExt cx="2553645" cy="1689496"/>
          </a:xfrm>
        </p:grpSpPr>
        <p:pic>
          <p:nvPicPr>
            <p:cNvPr id="14366" name="Рисунок 8" descr="37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2755" y="3185518"/>
              <a:ext cx="2553645" cy="168949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457200" y="4290239"/>
              <a:ext cx="4122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9" name="Группа 31"/>
          <p:cNvGrpSpPr>
            <a:grpSpLocks/>
          </p:cNvGrpSpPr>
          <p:nvPr/>
        </p:nvGrpSpPr>
        <p:grpSpPr bwMode="auto">
          <a:xfrm>
            <a:off x="3095625" y="3121025"/>
            <a:ext cx="2714625" cy="1785938"/>
            <a:chOff x="3301050" y="3185518"/>
            <a:chExt cx="2628262" cy="1785242"/>
          </a:xfrm>
        </p:grpSpPr>
        <p:pic>
          <p:nvPicPr>
            <p:cNvPr id="14364" name="Рисунок 12" descr="фенек.jpe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01050" y="3185518"/>
              <a:ext cx="2628262" cy="1785242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3486144" y="4290239"/>
              <a:ext cx="4122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3" name="Группа 32"/>
          <p:cNvGrpSpPr>
            <a:grpSpLocks/>
          </p:cNvGrpSpPr>
          <p:nvPr/>
        </p:nvGrpSpPr>
        <p:grpSpPr bwMode="auto">
          <a:xfrm>
            <a:off x="6307138" y="3121025"/>
            <a:ext cx="2508250" cy="1836738"/>
            <a:chOff x="6306478" y="3248024"/>
            <a:chExt cx="2509200" cy="1626990"/>
          </a:xfrm>
        </p:grpSpPr>
        <p:pic>
          <p:nvPicPr>
            <p:cNvPr id="14362" name="Рисунок 9" descr="Гепард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306478" y="3248024"/>
              <a:ext cx="2509200" cy="162699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6429375" y="4290239"/>
              <a:ext cx="4122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4" name="Группа 33"/>
          <p:cNvGrpSpPr>
            <a:grpSpLocks/>
          </p:cNvGrpSpPr>
          <p:nvPr/>
        </p:nvGrpSpPr>
        <p:grpSpPr bwMode="auto">
          <a:xfrm>
            <a:off x="160338" y="5148263"/>
            <a:ext cx="2609850" cy="1528762"/>
            <a:chOff x="412755" y="5148272"/>
            <a:chExt cx="2608923" cy="15287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12755" y="5148272"/>
              <a:ext cx="2608923" cy="1528753"/>
            </a:xfrm>
            <a:prstGeom prst="rect">
              <a:avLst/>
            </a:prstGeom>
            <a:blipFill>
              <a:blip r:embed="rId8" cstate="email"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200" y="6092249"/>
              <a:ext cx="4122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5" name="Группа 34"/>
          <p:cNvGrpSpPr>
            <a:grpSpLocks/>
          </p:cNvGrpSpPr>
          <p:nvPr/>
        </p:nvGrpSpPr>
        <p:grpSpPr bwMode="auto">
          <a:xfrm>
            <a:off x="3095625" y="5084763"/>
            <a:ext cx="2714625" cy="1592262"/>
            <a:chOff x="3301050" y="5148271"/>
            <a:chExt cx="2628262" cy="15287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301050" y="5148271"/>
              <a:ext cx="2628262" cy="1528753"/>
            </a:xfrm>
            <a:prstGeom prst="rect">
              <a:avLst/>
            </a:prstGeom>
            <a:blipFill>
              <a:blip r:embed="rId9" cstate="email"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01051" y="6092249"/>
              <a:ext cx="4122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6" name="Группа 35"/>
          <p:cNvGrpSpPr>
            <a:grpSpLocks/>
          </p:cNvGrpSpPr>
          <p:nvPr/>
        </p:nvGrpSpPr>
        <p:grpSpPr bwMode="auto">
          <a:xfrm>
            <a:off x="6307138" y="5148263"/>
            <a:ext cx="2552700" cy="1528762"/>
            <a:chOff x="6306477" y="5148271"/>
            <a:chExt cx="2553646" cy="152875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306477" y="5148271"/>
              <a:ext cx="2553646" cy="1528753"/>
            </a:xfrm>
            <a:prstGeom prst="rect">
              <a:avLst/>
            </a:prstGeom>
            <a:blipFill>
              <a:blip r:embed="rId10" cstate="email"/>
              <a:stretch>
                <a:fillRect/>
              </a:stretch>
            </a:blip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06477" y="6092249"/>
              <a:ext cx="41229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14432" y="452440"/>
            <a:ext cx="7009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Проверка </a:t>
            </a:r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выполнения задания: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4135E-6 L 0.69045 1.3413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393 L -0.65503 0.00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9537E-7 L -0.3151 0.289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4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6818E-6 L 0.32987 -0.291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4829E-6 L 0.35764 -3.84829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0037 L -0.32222 0.00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031E-7 L 0.66459 4.07031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0083E-6 L -0.32118 0.009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031E-7 L -0.32014 0.004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927" y="-869089"/>
            <a:ext cx="7390168" cy="7229496"/>
          </a:xfrm>
          <a:prstGeom prst="roundRect">
            <a:avLst>
              <a:gd name="adj" fmla="val 477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 rot="443421">
            <a:off x="3309627" y="1557225"/>
            <a:ext cx="2912235" cy="402823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Тропическая пустыня</a:t>
            </a: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 rot="581071">
            <a:off x="3960590" y="2259643"/>
            <a:ext cx="1425390" cy="830997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Саванна</a:t>
            </a:r>
          </a:p>
          <a:p>
            <a:pPr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581071">
            <a:off x="4177051" y="3985715"/>
            <a:ext cx="1425390" cy="935128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Саванна</a:t>
            </a:r>
          </a:p>
          <a:p>
            <a:pPr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 rot="922236">
            <a:off x="4149725" y="2973388"/>
            <a:ext cx="1084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Гилея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 rot="3278210">
            <a:off x="3850481" y="5364957"/>
            <a:ext cx="10175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Намиб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Природные зоны Африки</a:t>
            </a:r>
          </a:p>
        </p:txBody>
      </p:sp>
      <p:pic>
        <p:nvPicPr>
          <p:cNvPr id="16" name="Рисунок 15" descr="bd05706_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3" y="5329238"/>
            <a:ext cx="2124076" cy="159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808AE~1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343025" y="6096000"/>
            <a:ext cx="78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0808AE~12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66775" y="5929313"/>
            <a:ext cx="78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808AE~12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38288" y="5810250"/>
            <a:ext cx="78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808AE~1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810250"/>
            <a:ext cx="78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8CAC4~114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050" y="869950"/>
            <a:ext cx="1038225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319338" y="736600"/>
            <a:ext cx="5510212" cy="2273300"/>
          </a:xfrm>
          <a:prstGeom prst="wedgeRoundRectCallout">
            <a:avLst>
              <a:gd name="adj1" fmla="val -78602"/>
              <a:gd name="adj2" fmla="val -202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Отправимся вслед за смайликами в путешествие по природным зонам Африки.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</a:rPr>
              <a:t>Для этого надо кликнуть смайлик или название природной зоны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9338" y="736598"/>
            <a:ext cx="5510212" cy="2009061"/>
          </a:xfrm>
          <a:prstGeom prst="wedgeRoundRectCallout">
            <a:avLst>
              <a:gd name="adj1" fmla="val -79088"/>
              <a:gd name="adj2" fmla="val -154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Кликни карту 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и ты перенесёшься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на слайд закрепления изученной темы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3.395E-6 C -0.00347 -0.01041 -0.00851 -0.02105 -0.01458 -0.02937 C -0.0132 -0.06499 -0.02066 -0.07031 -0.0033 -0.07863 C 0.01944 -0.11171 0.06528 -0.09598 0.09045 -0.09667 C 0.11267 -0.10639 0.1342 -0.13321 0.13976 -0.16605 C 0.14028 -0.20051 0.14045 -0.23497 0.14132 -0.26943 C 0.14184 -0.28724 0.15069 -0.3069 0.16528 -0.30759 C 0.20521 -0.30875 0.24496 -0.30875 0.28472 -0.30967 C 0.29566 -0.32031 0.28194 -0.30805 0.29566 -0.31638 C 0.30469 -0.32193 0.31302 -0.33072 0.32274 -0.33442 C 0.33194 -0.34297 0.34219 -0.34829 0.35156 -0.35685 C 0.3526 -0.35916 0.35382 -0.36124 0.35469 -0.36356 C 0.35538 -0.36564 0.35538 -0.36818 0.35625 -0.37026 C 0.36198 -0.38483 0.36996 -0.39709 0.37378 -0.41305 C 0.37639 -0.43687 0.38021 -0.46069 0.38802 -0.48243 C 0.39705 -0.54394 0.38993 -0.49723 0.39288 -0.63946 C 0.39323 -0.65842 0.40243 -0.66721 0.41198 -0.67762 C 0.41562 -0.68178 0.42465 -0.68664 0.42465 -0.6864 C 0.45903 -0.68525 0.475 -0.70329 0.4868 -0.6686 " pathEditMode="relative" rAng="0" ptsTypes="ffffffffffffffffff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8 -0.06036 C 0.03056 -0.06244 0.02951 -0.06429 0.02969 -0.06637 C 0.03056 -0.07377 0.03958 -0.09089 0.04601 -0.09412 C 0.05365 -0.09806 0.06198 -0.09829 0.06997 -0.10014 C 0.0842 -0.10361 0.09774 -0.10985 0.11181 -0.11401 C 0.11771 -0.12234 0.125 -0.12766 0.13108 -0.13598 C 0.13715 -0.15957 0.13333 -0.1413 0.13559 -0.18177 C 0.13646 -0.19773 0.13698 -0.21785 0.15052 -0.2234 C 0.15903 -0.2308 0.16875 -0.22965 0.17743 -0.23543 C 0.18542 -0.24075 0.19271 -0.24745 0.20139 -0.25139 C 0.21007 -0.26295 0.20694 -0.2574 0.21181 -0.26711 C 0.21337 -0.27359 0.21927 -0.28515 0.21927 -0.28515 C 0.22292 -0.30111 0.23212 -0.31707 0.24462 -0.32077 C 0.25017 -0.32585 0.25608 -0.32817 0.2625 -0.33071 C 0.26997 -0.33765 0.27882 -0.33904 0.28785 -0.34066 C 0.32066 -0.36286 0.35764 -0.37905 0.39392 -0.38645 C 0.39983 -0.39177 0.40625 -0.39431 0.41319 -0.39639 C 0.43611 -0.41119 0.46111 -0.41744 0.48646 -0.42229 C 0.49566 -0.42669 0.50573 -0.42715 0.51476 -0.43224 C 0.53594 -0.44449 0.5592 -0.46808 0.56701 -0.49792 C 0.56649 -0.50578 0.56701 -0.51411 0.56545 -0.52174 C 0.56354 -0.53053 0.55538 -0.5407 0.54913 -0.54348 C 0.54306 -0.55157 0.54931 -0.5444 0.54167 -0.54949 C 0.5401 -0.55065 0.53854 -0.5518 0.53715 -0.55342 C 0.53611 -0.55458 0.53542 -0.55666 0.5342 -0.55758 C 0.53142 -0.55967 0.52813 -0.56013 0.52517 -0.56152 C 0.50868 -0.56082 0.49219 -0.56198 0.47587 -0.55943 C 0.47431 -0.5592 0.47483 -0.5555 0.47448 -0.55342 C 0.47292 -0.54533 0.46997 -0.53399 0.46997 -0.52567 " pathEditMode="relative" ptsTypes="ffffffffffffffffffffffffffff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3 -0.02313 C 0.05694 -0.04302 0.07014 -0.05227 0.08455 -0.0569 C 0.09288 -0.06869 0.10903 -0.071 0.12048 -0.07285 C 0.12239 -0.07355 0.1243 -0.0747 0.12639 -0.07493 C 0.13437 -0.07609 0.14236 -0.07447 0.15017 -0.07678 C 0.15642 -0.07863 0.16302 -0.0902 0.16823 -0.09482 C 0.17187 -0.10199 0.17396 -0.10847 0.17864 -0.11471 C 0.17986 -0.12026 0.18403 -0.13321 0.18611 -0.13853 C 0.18784 -0.1427 0.18854 -0.14917 0.19201 -0.15056 C 0.21649 -0.1605 0.221 -0.1605 0.25173 -0.16235 C 0.27048 -0.16767 0.24409 -0.16073 0.27413 -0.16628 C 0.2901 -0.16929 0.30555 -0.176 0.32187 -0.17831 C 0.3434 -0.18132 0.36493 -0.18317 0.38611 -0.19011 C 0.39305 -0.19242 0.39948 -0.19774 0.40555 -0.20213 C 0.41076 -0.20583 0.41666 -0.20814 0.42187 -0.21208 C 0.43194 -0.21948 0.44253 -0.22919 0.45173 -0.23798 C 0.46597 -0.25162 0.46684 -0.27452 0.47569 -0.29163 C 0.47465 -0.31337 0.47691 -0.32054 0.46962 -0.33534 C 0.46719 -0.34598 0.46389 -0.35639 0.46215 -0.36726 C 0.45642 -0.40195 0.4533 -0.43502 0.43229 -0.45861 C 0.4243 -0.46763 0.41857 -0.47387 0.4085 -0.47641 C 0.40382 -0.48312 0.39653 -0.48312 0.39062 -0.48844 C 0.38455 -0.48798 0.3559 -0.48983 0.34583 -0.48243 C 0.34045 -0.4785 0.33611 -0.4748 0.33229 -0.46855 C 0.33107 -0.4667 0.33073 -0.46393 0.32934 -0.46254 C 0.32691 -0.45999 0.32344 -0.45999 0.32048 -0.45861 C 0.31337 -0.44982 0.30885 -0.45259 0.29809 -0.45259 " pathEditMode="relative" ptsTypes="ffffffffffffffffffffffffff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0486 C 0.0599 -0.01988 0.09045 -0.01248 0.10295 -0.01318 C 0.10834 -0.02035 0.1132 -0.02752 0.11945 -0.03307 C 0.12743 -0.04926 0.12344 -0.03862 0.12084 -0.07678 C 0.12014 -0.08626 0.11424 -0.09574 0.11198 -0.10453 C 0.11007 -0.1117 0.1099 -0.11956 0.10747 -0.1265 C 0.10521 -0.13251 0.10226 -0.13829 0.1 -0.14431 C 0.09757 -0.15101 0.09653 -0.15679 0.09254 -0.16234 C 0.08872 -0.17622 0.08264 -0.18871 0.07761 -0.20189 C 0.075 -0.20883 0.07605 -0.21438 0.07153 -0.21993 C 0.0691 -0.23057 0.07101 -0.22432 0.06407 -0.23774 L 0.06407 -0.23774 C 0.06146 -0.24676 0.06025 -0.25878 0.05521 -0.26572 C 0.05209 -0.29717 0.04931 -0.32978 0.06268 -0.35707 C 0.0632 -0.35915 0.06302 -0.3617 0.06407 -0.36309 C 0.06667 -0.36655 0.07309 -0.37095 0.07309 -0.37095 C 0.07813 -0.37025 0.08316 -0.37095 0.08802 -0.3691 C 0.1007 -0.36447 0.10938 -0.35083 0.11945 -0.34111 C 0.12605 -0.33464 0.13403 -0.33071 0.14028 -0.32331 C 0.14861 -0.31359 0.15521 -0.30203 0.16268 -0.29139 C 0.16476 -0.2826 0.1691 -0.27867 0.17309 -0.2715 C 0.18195 -0.25578 0.18785 -0.23612 0.19254 -0.21785 C 0.19341 -0.20652 0.19254 -0.19634 0.19844 -0.18802 C 0.20035 -0.17553 0.20313 -0.16373 0.20747 -0.1524 C 0.2099 -0.13806 0.21528 -0.12927 0.2224 -0.1184 C 0.23438 -0.10013 0.24063 -0.09389 0.25816 -0.08672 C 0.26511 -0.08741 0.279 -0.08857 0.279 -0.08857 " pathEditMode="relative" ptsTypes="ffffffffffFfffffffffffffff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893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Гилея – влажный экваториальный лес</a:t>
            </a:r>
          </a:p>
        </p:txBody>
      </p:sp>
      <p:pic>
        <p:nvPicPr>
          <p:cNvPr id="117764" name="Picture 4" descr="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 descr="Гиле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61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6" descr="Гилея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0"/>
            <a:ext cx="9124950" cy="919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8CAC4~1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4" y="3971928"/>
            <a:ext cx="2061833" cy="19907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572000" y="1076325"/>
            <a:ext cx="3890963" cy="3257550"/>
          </a:xfrm>
          <a:prstGeom prst="wedgeRoundRectCallout">
            <a:avLst>
              <a:gd name="adj1" fmla="val -118342"/>
              <a:gd name="adj2" fmla="val 625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Comic Sans MS" pitchFamily="66" charset="0"/>
              </a:rPr>
              <a:t>Какие изменения произойдут </a:t>
            </a:r>
          </a:p>
          <a:p>
            <a:pPr algn="ctr">
              <a:defRPr/>
            </a:pPr>
            <a:r>
              <a:rPr lang="ru-RU" sz="3200" dirty="0">
                <a:latin typeface="Comic Sans MS" pitchFamily="66" charset="0"/>
              </a:rPr>
              <a:t>в  </a:t>
            </a:r>
            <a:r>
              <a:rPr lang="ru-RU" sz="3200" dirty="0" err="1">
                <a:latin typeface="Comic Sans MS" pitchFamily="66" charset="0"/>
              </a:rPr>
              <a:t>гилее</a:t>
            </a:r>
            <a:r>
              <a:rPr lang="ru-RU" sz="3200" dirty="0">
                <a:latin typeface="Comic Sans MS" pitchFamily="66" charset="0"/>
              </a:rPr>
              <a:t>, если будут уничтожены леса?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лажный-экваториальный-ле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57438" y="274638"/>
            <a:ext cx="3944937" cy="5688012"/>
          </a:xfrm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1684338" y="92075"/>
            <a:ext cx="673100" cy="6054725"/>
            <a:chOff x="1683588" y="92354"/>
            <a:chExt cx="674629" cy="605497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-486702" y="3118252"/>
              <a:ext cx="5688247" cy="15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356625" y="5963171"/>
              <a:ext cx="159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219790" y="5963171"/>
              <a:ext cx="13683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219790" y="4877277"/>
              <a:ext cx="13842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219790" y="3700891"/>
              <a:ext cx="138427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219790" y="2434014"/>
              <a:ext cx="13683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219790" y="1257627"/>
              <a:ext cx="13683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219790" y="274925"/>
              <a:ext cx="138427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0" name="TextBox 26"/>
            <p:cNvSpPr txBox="1">
              <a:spLocks noChangeArrowheads="1"/>
            </p:cNvSpPr>
            <p:nvPr/>
          </p:nvSpPr>
          <p:spPr bwMode="auto">
            <a:xfrm>
              <a:off x="1811828" y="5777997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 </a:t>
              </a:r>
              <a:r>
                <a:rPr lang="ru-RU"/>
                <a:t>м</a:t>
              </a:r>
            </a:p>
          </p:txBody>
        </p:sp>
        <p:sp>
          <p:nvSpPr>
            <p:cNvPr id="9251" name="TextBox 27"/>
            <p:cNvSpPr txBox="1">
              <a:spLocks noChangeArrowheads="1"/>
            </p:cNvSpPr>
            <p:nvPr/>
          </p:nvSpPr>
          <p:spPr bwMode="auto">
            <a:xfrm>
              <a:off x="1683588" y="4692142"/>
              <a:ext cx="6639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1</a:t>
              </a:r>
              <a:r>
                <a:rPr lang="en-US"/>
                <a:t>0 </a:t>
              </a:r>
              <a:r>
                <a:rPr lang="ru-RU"/>
                <a:t>м</a:t>
              </a:r>
            </a:p>
          </p:txBody>
        </p:sp>
        <p:sp>
          <p:nvSpPr>
            <p:cNvPr id="9252" name="TextBox 28"/>
            <p:cNvSpPr txBox="1">
              <a:spLocks noChangeArrowheads="1"/>
            </p:cNvSpPr>
            <p:nvPr/>
          </p:nvSpPr>
          <p:spPr bwMode="auto">
            <a:xfrm>
              <a:off x="1683588" y="3429000"/>
              <a:ext cx="6639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2</a:t>
              </a:r>
              <a:r>
                <a:rPr lang="en-US"/>
                <a:t>0 </a:t>
              </a:r>
              <a:r>
                <a:rPr lang="ru-RU"/>
                <a:t>м</a:t>
              </a:r>
            </a:p>
          </p:txBody>
        </p:sp>
        <p:sp>
          <p:nvSpPr>
            <p:cNvPr id="9253" name="TextBox 29"/>
            <p:cNvSpPr txBox="1">
              <a:spLocks noChangeArrowheads="1"/>
            </p:cNvSpPr>
            <p:nvPr/>
          </p:nvSpPr>
          <p:spPr bwMode="auto">
            <a:xfrm>
              <a:off x="1683588" y="2248966"/>
              <a:ext cx="6639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3</a:t>
              </a:r>
              <a:r>
                <a:rPr lang="en-US"/>
                <a:t>0 </a:t>
              </a:r>
              <a:r>
                <a:rPr lang="ru-RU"/>
                <a:t>м</a:t>
              </a:r>
            </a:p>
          </p:txBody>
        </p:sp>
        <p:sp>
          <p:nvSpPr>
            <p:cNvPr id="9254" name="TextBox 30"/>
            <p:cNvSpPr txBox="1">
              <a:spLocks noChangeArrowheads="1"/>
            </p:cNvSpPr>
            <p:nvPr/>
          </p:nvSpPr>
          <p:spPr bwMode="auto">
            <a:xfrm>
              <a:off x="1683588" y="1074210"/>
              <a:ext cx="6639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4</a:t>
              </a:r>
              <a:r>
                <a:rPr lang="en-US"/>
                <a:t>0 </a:t>
              </a:r>
              <a:r>
                <a:rPr lang="ru-RU"/>
                <a:t>м</a:t>
              </a:r>
            </a:p>
          </p:txBody>
        </p:sp>
        <p:sp>
          <p:nvSpPr>
            <p:cNvPr id="9255" name="TextBox 31"/>
            <p:cNvSpPr txBox="1">
              <a:spLocks noChangeArrowheads="1"/>
            </p:cNvSpPr>
            <p:nvPr/>
          </p:nvSpPr>
          <p:spPr bwMode="auto">
            <a:xfrm>
              <a:off x="1683588" y="92354"/>
              <a:ext cx="6639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5</a:t>
              </a:r>
              <a:r>
                <a:rPr lang="en-US"/>
                <a:t>0 </a:t>
              </a:r>
              <a:r>
                <a:rPr lang="ru-RU"/>
                <a:t>м</a:t>
              </a:r>
            </a:p>
          </p:txBody>
        </p:sp>
      </p:grpSp>
      <p:sp>
        <p:nvSpPr>
          <p:cNvPr id="34" name="Левая фигурная скобка 33"/>
          <p:cNvSpPr/>
          <p:nvPr/>
        </p:nvSpPr>
        <p:spPr>
          <a:xfrm>
            <a:off x="1276350" y="2249488"/>
            <a:ext cx="407988" cy="1811337"/>
          </a:xfrm>
          <a:prstGeom prst="leftBrace">
            <a:avLst>
              <a:gd name="adj1" fmla="val 61392"/>
              <a:gd name="adj2" fmla="val 507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1276350" y="4156075"/>
            <a:ext cx="407988" cy="1811338"/>
          </a:xfrm>
          <a:prstGeom prst="leftBrace">
            <a:avLst>
              <a:gd name="adj1" fmla="val 61392"/>
              <a:gd name="adj2" fmla="val 507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Левая фигурная скобка 35"/>
          <p:cNvSpPr/>
          <p:nvPr/>
        </p:nvSpPr>
        <p:spPr>
          <a:xfrm>
            <a:off x="1276350" y="274638"/>
            <a:ext cx="407988" cy="1811337"/>
          </a:xfrm>
          <a:prstGeom prst="leftBrace">
            <a:avLst>
              <a:gd name="adj1" fmla="val 61392"/>
              <a:gd name="adj2" fmla="val 507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-5400000">
            <a:off x="-584200" y="4756151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Нижний ярус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-5400000">
            <a:off x="-656431" y="2782094"/>
            <a:ext cx="2319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Средний ярус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-534194" y="837407"/>
            <a:ext cx="207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Верхний ярус</a:t>
            </a:r>
          </a:p>
        </p:txBody>
      </p:sp>
      <p:pic>
        <p:nvPicPr>
          <p:cNvPr id="47" name="Рисунок 46" descr="11872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7438" y="274638"/>
            <a:ext cx="3652837" cy="567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Выноска со стрелкой вверх 42"/>
          <p:cNvSpPr/>
          <p:nvPr/>
        </p:nvSpPr>
        <p:spPr>
          <a:xfrm>
            <a:off x="2671752" y="5470514"/>
            <a:ext cx="3267963" cy="1353630"/>
          </a:xfrm>
          <a:prstGeom prst="upArrowCallout">
            <a:avLst>
              <a:gd name="adj1" fmla="val 86922"/>
              <a:gd name="adj2" fmla="val 84108"/>
              <a:gd name="adj3" fmla="val 25000"/>
              <a:gd name="adj4" fmla="val 6497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Почвы 2-3 см красно-жёлтые </a:t>
            </a:r>
            <a:r>
              <a:rPr lang="ru-RU" dirty="0" err="1"/>
              <a:t>ферралитные</a:t>
            </a:r>
            <a:r>
              <a:rPr lang="ru-RU" dirty="0"/>
              <a:t>, неплодородные</a:t>
            </a:r>
          </a:p>
        </p:txBody>
      </p:sp>
      <p:pic>
        <p:nvPicPr>
          <p:cNvPr id="48" name="Рисунок 47" descr="Дюны Сахар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3212" y="-549008"/>
            <a:ext cx="7967938" cy="7229496"/>
          </a:xfrm>
          <a:prstGeom prst="roundRect">
            <a:avLst>
              <a:gd name="adj" fmla="val 1459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4" name="Выноска со стрелкой влево 43"/>
          <p:cNvSpPr/>
          <p:nvPr/>
        </p:nvSpPr>
        <p:spPr>
          <a:xfrm>
            <a:off x="5657856" y="92354"/>
            <a:ext cx="3257568" cy="2973386"/>
          </a:xfrm>
          <a:prstGeom prst="leftArrowCallout">
            <a:avLst>
              <a:gd name="adj1" fmla="val 46298"/>
              <a:gd name="adj2" fmla="val 50000"/>
              <a:gd name="adj3" fmla="val 29496"/>
              <a:gd name="adj4" fmla="val 6492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Климат:</a:t>
            </a:r>
          </a:p>
          <a:p>
            <a:pPr>
              <a:defRPr/>
            </a:pPr>
            <a:r>
              <a:rPr lang="ru-RU" sz="2000" dirty="0"/>
              <a:t>Экваториальные в.м.</a:t>
            </a:r>
          </a:p>
          <a:p>
            <a:pPr>
              <a:defRPr/>
            </a:pPr>
            <a:r>
              <a:rPr lang="en-US" sz="2400" dirty="0"/>
              <a:t>t°=+ 24° +27°C</a:t>
            </a:r>
          </a:p>
          <a:p>
            <a:pPr>
              <a:defRPr/>
            </a:pPr>
            <a:r>
              <a:rPr lang="ru-RU" sz="2800" dirty="0"/>
              <a:t>Осадки:</a:t>
            </a:r>
          </a:p>
          <a:p>
            <a:pPr>
              <a:defRPr/>
            </a:pPr>
            <a:r>
              <a:rPr lang="ru-RU" sz="2000" dirty="0"/>
              <a:t>2000-3000 мм/год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5" name="Выноска со стрелкой влево 44"/>
          <p:cNvSpPr/>
          <p:nvPr/>
        </p:nvSpPr>
        <p:spPr>
          <a:xfrm>
            <a:off x="5657857" y="3347892"/>
            <a:ext cx="3257567" cy="2614771"/>
          </a:xfrm>
          <a:prstGeom prst="leftArrowCallout">
            <a:avLst>
              <a:gd name="adj1" fmla="val 59150"/>
              <a:gd name="adj2" fmla="val 51768"/>
              <a:gd name="adj3" fmla="val 24447"/>
              <a:gd name="adj4" fmla="val 691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Вырубка лесов </a:t>
            </a:r>
          </a:p>
          <a:p>
            <a:pPr algn="ctr">
              <a:defRPr/>
            </a:pPr>
            <a:r>
              <a:rPr lang="ru-RU" dirty="0"/>
              <a:t>(прогноз)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…………………………..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. ………………………..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…………………………..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…………………………..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3787" y="1443542"/>
            <a:ext cx="9207005" cy="324860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413066"/>
              </a:avLst>
            </a:prstTxWarp>
            <a:spAutoFit/>
          </a:bodyPr>
          <a:lstStyle/>
          <a:p>
            <a:pPr>
              <a:defRPr/>
            </a:pPr>
            <a:r>
              <a:rPr lang="ru-RU" sz="48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Тропическая пустыня</a:t>
            </a:r>
          </a:p>
        </p:txBody>
      </p:sp>
      <p:pic>
        <p:nvPicPr>
          <p:cNvPr id="31" name="Рисунок 30" descr="0808AE~12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05750" y="6096000"/>
            <a:ext cx="78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Выноска со стрелкой влево 32"/>
          <p:cNvSpPr/>
          <p:nvPr/>
        </p:nvSpPr>
        <p:spPr>
          <a:xfrm>
            <a:off x="5657857" y="92075"/>
            <a:ext cx="3257568" cy="2973386"/>
          </a:xfrm>
          <a:prstGeom prst="leftArrowCallout">
            <a:avLst>
              <a:gd name="adj1" fmla="val 46298"/>
              <a:gd name="adj2" fmla="val 50000"/>
              <a:gd name="adj3" fmla="val 29496"/>
              <a:gd name="adj4" fmla="val 649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Климат:</a:t>
            </a:r>
          </a:p>
          <a:p>
            <a:pPr>
              <a:defRPr/>
            </a:pPr>
            <a:r>
              <a:rPr lang="ru-RU" sz="2000" dirty="0"/>
              <a:t>Тропические в.м.</a:t>
            </a:r>
          </a:p>
          <a:p>
            <a:pPr>
              <a:defRPr/>
            </a:pPr>
            <a:r>
              <a:rPr lang="en-US" sz="2400" dirty="0"/>
              <a:t>t°=+ </a:t>
            </a:r>
            <a:r>
              <a:rPr lang="ru-RU" sz="2400" dirty="0"/>
              <a:t>30</a:t>
            </a:r>
            <a:r>
              <a:rPr lang="en-US" sz="2400" dirty="0"/>
              <a:t>° +</a:t>
            </a:r>
            <a:r>
              <a:rPr lang="ru-RU" sz="2400" dirty="0"/>
              <a:t>32</a:t>
            </a:r>
            <a:r>
              <a:rPr lang="en-US" sz="2400" dirty="0"/>
              <a:t>°C</a:t>
            </a:r>
          </a:p>
          <a:p>
            <a:pPr>
              <a:defRPr/>
            </a:pPr>
            <a:r>
              <a:rPr lang="ru-RU" sz="2800" dirty="0"/>
              <a:t>Осадки:</a:t>
            </a:r>
          </a:p>
          <a:p>
            <a:pPr>
              <a:defRPr/>
            </a:pPr>
            <a:r>
              <a:rPr lang="ru-RU" sz="2000" dirty="0"/>
              <a:t>20-40 мм/год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Саванна – тропическая лесостепь</a:t>
            </a:r>
          </a:p>
        </p:txBody>
      </p:sp>
      <p:pic>
        <p:nvPicPr>
          <p:cNvPr id="114692" name="Picture 4" descr="саван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51f18ba1b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12313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 descr="13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1338" y="0"/>
            <a:ext cx="10331451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7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3850" y="-1755775"/>
            <a:ext cx="10298113" cy="1005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8" descr="16_l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41338" y="-1539875"/>
            <a:ext cx="11017251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8" name="Picture 10" descr="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28675" y="-1054100"/>
            <a:ext cx="10872788" cy="844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9" name="Picture 11" descr="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0261600" cy="758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3" name="Picture 15" descr="large_19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692275" y="0"/>
            <a:ext cx="11052175" cy="817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5" name="Picture 17" descr="Серенгет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96875" y="-674688"/>
            <a:ext cx="9840913" cy="77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6" name="Picture 18" descr="large_77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341563" y="-674688"/>
            <a:ext cx="11485563" cy="77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7" name="Picture 19" descr="Komanda_Vosxogdenie_Kilimandgaro_b_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612775" y="-387350"/>
            <a:ext cx="9532938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8" name="Picture 20" descr="Баобаб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341563" y="-819150"/>
            <a:ext cx="11737976" cy="776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808AE~12.GI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905750" y="6096000"/>
            <a:ext cx="78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Сахара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5716" name="Picture 4" descr="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img_b_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-171450"/>
            <a:ext cx="10907713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 descr="Лина 0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9" descr="4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3" name="Picture 11" descr="africa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4" name="Picture 12" descr="Дромеда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68313" y="-171450"/>
            <a:ext cx="9839326" cy="77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7" name="Picture 15" descr="Судан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04938" y="-228600"/>
            <a:ext cx="11268075" cy="753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808AE~12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905750" y="6096000"/>
            <a:ext cx="78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1"/>
                </a:solidFill>
              </a:rPr>
              <a:t>Намиб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6740" name="Picture 4" descr="474af8ab682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 descr="4737eb3754b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 descr="43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9" descr="474307022391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0" y="0"/>
            <a:ext cx="946785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808AE~1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91438" y="5875338"/>
            <a:ext cx="78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7691432" y="6446052"/>
            <a:ext cx="995368" cy="58339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Закрепление изученного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095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3">
                    <a:lumMod val="10000"/>
                  </a:schemeClr>
                </a:solidFill>
              </a:rPr>
              <a:t>Распределите виды растений и животных по принадлежности их  к соответствующим природным зонам Африки: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00413" y="5148263"/>
            <a:ext cx="2628900" cy="152876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7138" y="5148263"/>
            <a:ext cx="2552700" cy="152876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2750" y="5148263"/>
            <a:ext cx="2608263" cy="152876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0" name="Рисунок 8" descr="3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2750" y="3186113"/>
            <a:ext cx="2554288" cy="16891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3321" name="Рисунок 9" descr="Гепард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7138" y="3248025"/>
            <a:ext cx="2508250" cy="162718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2714625" cy="452440"/>
          </a:xfrm>
          <a:prstGeom prst="rect">
            <a:avLst/>
          </a:prstGeom>
          <a:solidFill>
            <a:srgbClr val="00990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гилея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5625" y="0"/>
            <a:ext cx="2714625" cy="452440"/>
          </a:xfrm>
          <a:prstGeom prst="rect">
            <a:avLst/>
          </a:prstGeom>
          <a:solidFill>
            <a:srgbClr val="ABC31B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саванна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375" y="0"/>
            <a:ext cx="2714625" cy="452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пустыня</a:t>
            </a:r>
          </a:p>
        </p:txBody>
      </p:sp>
      <p:pic>
        <p:nvPicPr>
          <p:cNvPr id="13" name="Рисунок 12" descr="фенек.jpe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00413" y="3186113"/>
            <a:ext cx="2628900" cy="17843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" name="Рисунок 13" descr="окапи.jpg"/>
          <p:cNvPicPr>
            <a:picLocks noChangeAspect="1"/>
          </p:cNvPicPr>
          <p:nvPr/>
        </p:nvPicPr>
        <p:blipFill>
          <a:blip r:embed="rId8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300413" y="1273175"/>
            <a:ext cx="2628900" cy="179387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" name="Рисунок 15" descr="12838[1]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88" y="1273175"/>
            <a:ext cx="2609850" cy="17843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" name="Рисунок 16" descr="Гилея 3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7138" y="1273175"/>
            <a:ext cx="2508250" cy="173037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" y="2418448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86144" y="2472917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9375" y="2418448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290239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144" y="4290239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9375" y="4290239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092249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1051" y="6092249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6477" y="6092249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389</TotalTime>
  <Words>205</Words>
  <Application>Microsoft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Вершина горы</vt:lpstr>
      <vt:lpstr>Тема Office</vt:lpstr>
      <vt:lpstr>1_Тема Office</vt:lpstr>
      <vt:lpstr>Слайд 1</vt:lpstr>
      <vt:lpstr>Природные зоны Африки</vt:lpstr>
      <vt:lpstr>Гилея – влажный экваториальный лес</vt:lpstr>
      <vt:lpstr>Слайд 4</vt:lpstr>
      <vt:lpstr>Слайд 5</vt:lpstr>
      <vt:lpstr>Саванна – тропическая лесостепь</vt:lpstr>
      <vt:lpstr>Сахара</vt:lpstr>
      <vt:lpstr>Намиб</vt:lpstr>
      <vt:lpstr>Закрепление изученного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Африки</dc:title>
  <dc:creator>Нина Валентиновна</dc:creator>
  <cp:lastModifiedBy>Comp</cp:lastModifiedBy>
  <cp:revision>15</cp:revision>
  <cp:lastPrinted>1601-01-01T00:00:00Z</cp:lastPrinted>
  <dcterms:created xsi:type="dcterms:W3CDTF">2007-12-21T22:11:22Z</dcterms:created>
  <dcterms:modified xsi:type="dcterms:W3CDTF">2009-06-09T18:27:55Z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