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16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885DA-4A8A-4085-A10E-7DEA98583895}" type="datetimeFigureOut">
              <a:rPr lang="ru-RU" smtClean="0"/>
              <a:pPr/>
              <a:t>19.03.2010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1F1CC-A0D3-4D3A-84C4-82D5507F7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885DA-4A8A-4085-A10E-7DEA98583895}" type="datetimeFigureOut">
              <a:rPr lang="ru-RU" smtClean="0"/>
              <a:pPr/>
              <a:t>19.03.2010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1F1CC-A0D3-4D3A-84C4-82D5507F7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885DA-4A8A-4085-A10E-7DEA98583895}" type="datetimeFigureOut">
              <a:rPr lang="ru-RU" smtClean="0"/>
              <a:pPr/>
              <a:t>19.03.2010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1F1CC-A0D3-4D3A-84C4-82D5507F7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885DA-4A8A-4085-A10E-7DEA98583895}" type="datetimeFigureOut">
              <a:rPr lang="ru-RU" smtClean="0"/>
              <a:pPr/>
              <a:t>19.03.2010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1F1CC-A0D3-4D3A-84C4-82D5507F7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885DA-4A8A-4085-A10E-7DEA98583895}" type="datetimeFigureOut">
              <a:rPr lang="ru-RU" smtClean="0"/>
              <a:pPr/>
              <a:t>19.03.2010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1F1CC-A0D3-4D3A-84C4-82D5507F7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885DA-4A8A-4085-A10E-7DEA98583895}" type="datetimeFigureOut">
              <a:rPr lang="ru-RU" smtClean="0"/>
              <a:pPr/>
              <a:t>19.03.2010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1F1CC-A0D3-4D3A-84C4-82D5507F7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885DA-4A8A-4085-A10E-7DEA98583895}" type="datetimeFigureOut">
              <a:rPr lang="ru-RU" smtClean="0"/>
              <a:pPr/>
              <a:t>19.03.2010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1F1CC-A0D3-4D3A-84C4-82D5507F7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885DA-4A8A-4085-A10E-7DEA98583895}" type="datetimeFigureOut">
              <a:rPr lang="ru-RU" smtClean="0"/>
              <a:pPr/>
              <a:t>19.03.2010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1F1CC-A0D3-4D3A-84C4-82D5507F7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885DA-4A8A-4085-A10E-7DEA98583895}" type="datetimeFigureOut">
              <a:rPr lang="ru-RU" smtClean="0"/>
              <a:pPr/>
              <a:t>19.03.2010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1F1CC-A0D3-4D3A-84C4-82D5507F7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885DA-4A8A-4085-A10E-7DEA98583895}" type="datetimeFigureOut">
              <a:rPr lang="ru-RU" smtClean="0"/>
              <a:pPr/>
              <a:t>19.03.2010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1F1CC-A0D3-4D3A-84C4-82D5507F7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885DA-4A8A-4085-A10E-7DEA98583895}" type="datetimeFigureOut">
              <a:rPr lang="ru-RU" smtClean="0"/>
              <a:pPr/>
              <a:t>19.03.2010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1F1CC-A0D3-4D3A-84C4-82D5507F7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885DA-4A8A-4085-A10E-7DEA98583895}" type="datetimeFigureOut">
              <a:rPr lang="ru-RU" smtClean="0"/>
              <a:pPr/>
              <a:t>19.03.2010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31F1CC-A0D3-4D3A-84C4-82D5507F7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404813"/>
            <a:ext cx="7847013" cy="2592387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Географическое положение и </a:t>
            </a:r>
            <a:r>
              <a:rPr lang="ru-RU"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особенности </a:t>
            </a:r>
            <a:r>
              <a:rPr lang="ru-RU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рель</a:t>
            </a:r>
            <a:r>
              <a:rPr lang="ru-RU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е</a:t>
            </a:r>
            <a:r>
              <a:rPr lang="ru-RU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фа 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южных материков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1417639" y="458152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3600">
              <a:latin typeface="Times New Roman" pitchFamily="18" charset="0"/>
            </a:endParaRPr>
          </a:p>
        </p:txBody>
      </p:sp>
      <p:pic>
        <p:nvPicPr>
          <p:cNvPr id="6" name="Рисунок 5" descr="Map_Africa_Political.jpg"/>
          <p:cNvPicPr>
            <a:picLocks noChangeAspect="1"/>
          </p:cNvPicPr>
          <p:nvPr/>
        </p:nvPicPr>
        <p:blipFill>
          <a:blip r:embed="rId2" cstate="print">
            <a:lum bright="-10000" contrast="20000"/>
          </a:blip>
          <a:srcRect l="14648" r="12109"/>
          <a:stretch>
            <a:fillRect/>
          </a:stretch>
        </p:blipFill>
        <p:spPr>
          <a:xfrm>
            <a:off x="857224" y="3286124"/>
            <a:ext cx="1785950" cy="1828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Map_S-America_Political.jpg"/>
          <p:cNvPicPr>
            <a:picLocks noChangeAspect="1"/>
          </p:cNvPicPr>
          <p:nvPr/>
        </p:nvPicPr>
        <p:blipFill>
          <a:blip r:embed="rId3" cstate="print">
            <a:lum bright="-10000" contrast="20000"/>
          </a:blip>
          <a:srcRect l="21875" r="21093"/>
          <a:stretch>
            <a:fillRect/>
          </a:stretch>
        </p:blipFill>
        <p:spPr>
          <a:xfrm>
            <a:off x="2928926" y="3286124"/>
            <a:ext cx="1358076" cy="1785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Австралияl.jpg"/>
          <p:cNvPicPr>
            <a:picLocks noChangeAspect="1"/>
          </p:cNvPicPr>
          <p:nvPr/>
        </p:nvPicPr>
        <p:blipFill>
          <a:blip r:embed="rId4">
            <a:lum bright="-10000" contrast="20000"/>
          </a:blip>
          <a:srcRect l="9006" r="24947" b="7475"/>
          <a:stretch>
            <a:fillRect/>
          </a:stretch>
        </p:blipFill>
        <p:spPr>
          <a:xfrm>
            <a:off x="4500562" y="3357562"/>
            <a:ext cx="1885963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карта.jpg"/>
          <p:cNvPicPr>
            <a:picLocks noChangeAspect="1"/>
          </p:cNvPicPr>
          <p:nvPr/>
        </p:nvPicPr>
        <p:blipFill>
          <a:blip r:embed="rId5"/>
          <a:srcRect l="12105" t="8232" r="12105" b="19128"/>
          <a:stretch>
            <a:fillRect/>
          </a:stretch>
        </p:blipFill>
        <p:spPr>
          <a:xfrm>
            <a:off x="6643702" y="3357562"/>
            <a:ext cx="1971660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949279" y="6027003"/>
            <a:ext cx="31947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географии в 7-ом классе.</a:t>
            </a:r>
          </a:p>
          <a:p>
            <a:pPr algn="r"/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Карезина Нина Валентиновна,</a:t>
            </a:r>
          </a:p>
          <a:p>
            <a:pPr algn="r"/>
            <a:r>
              <a:rPr lang="ru-RU" sz="1200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чительница географии МОУ СОШ № 5</a:t>
            </a:r>
          </a:p>
          <a:p>
            <a:pPr algn="r"/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города Светлого Калининградской области </a:t>
            </a:r>
            <a:endParaRPr lang="ru-RU" sz="1200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2054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115888"/>
            <a:ext cx="8572560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0" dirty="0"/>
              <a:t>Содержание урока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557338"/>
            <a:ext cx="8642350" cy="453866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609600" indent="-609600" algn="just">
              <a:buFont typeface="+mj-lt"/>
              <a:buAutoNum type="arabicPeriod"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 группы южных материков.</a:t>
            </a:r>
          </a:p>
          <a:p>
            <a:pPr marL="609600" indent="-609600" algn="just">
              <a:buFont typeface="+mj-lt"/>
              <a:buAutoNum type="arabicPeriod"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Понятие «Физико-географическое положение материка», план его описания.</a:t>
            </a:r>
          </a:p>
          <a:p>
            <a:pPr marL="609600" indent="-609600" algn="just">
              <a:buFont typeface="+mj-lt"/>
              <a:buAutoNum type="arabicPeriod"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ФГП южных материков.</a:t>
            </a:r>
          </a:p>
          <a:p>
            <a:pPr marL="609600" indent="-609600" algn="just">
              <a:buFont typeface="+mj-lt"/>
              <a:buAutoNum type="arabicPeriod"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Общие черты рельефа и размещения полезных ископаемых.</a:t>
            </a:r>
          </a:p>
          <a:p>
            <a:pPr marL="609600" indent="-609600" algn="just">
              <a:buFont typeface="+mj-lt"/>
              <a:buAutoNum type="arabicPeriod"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Общие особенности климата и внутренних вод.</a:t>
            </a:r>
          </a:p>
          <a:p>
            <a:pPr marL="609600" indent="-609600" algn="just">
              <a:buFont typeface="+mj-lt"/>
              <a:buAutoNum type="arabicPeriod"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Почвенная карта.</a:t>
            </a:r>
          </a:p>
          <a:p>
            <a:pPr marL="609600" indent="-609600" algn="just">
              <a:buFont typeface="+mj-lt"/>
              <a:buAutoNum type="arabicPeriod"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расположения природных зон.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7596188" y="115888"/>
            <a:ext cx="1368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1400" b="1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8" name="AutoShape 20"/>
          <p:cNvSpPr>
            <a:spLocks noChangeArrowheads="1"/>
          </p:cNvSpPr>
          <p:nvPr/>
        </p:nvSpPr>
        <p:spPr bwMode="auto">
          <a:xfrm>
            <a:off x="142844" y="5000635"/>
            <a:ext cx="8785225" cy="185736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marL="342900" indent="-342900" algn="just">
              <a:lnSpc>
                <a:spcPct val="55000"/>
              </a:lnSpc>
              <a:spcBef>
                <a:spcPct val="50000"/>
              </a:spcBef>
              <a:buFontTx/>
              <a:buAutoNum type="arabicPeriod"/>
            </a:pPr>
            <a:endParaRPr lang="ru-RU" sz="2400" b="1" i="1" dirty="0" smtClean="0">
              <a:latin typeface="Times New Roman" pitchFamily="18" charset="0"/>
            </a:endParaRPr>
          </a:p>
          <a:p>
            <a:pPr marL="342900" indent="-342900" algn="just">
              <a:lnSpc>
                <a:spcPct val="55000"/>
              </a:lnSpc>
              <a:spcBef>
                <a:spcPct val="50000"/>
              </a:spcBef>
              <a:buFontTx/>
              <a:buAutoNum type="arabicPeriod"/>
            </a:pPr>
            <a:r>
              <a:rPr lang="ru-RU" sz="2400" b="1" i="1" dirty="0" smtClean="0">
                <a:latin typeface="Times New Roman" pitchFamily="18" charset="0"/>
              </a:rPr>
              <a:t>Почему эти четыре материка относят к группе южных?</a:t>
            </a:r>
          </a:p>
          <a:p>
            <a:pPr marL="342900" indent="-342900" algn="just">
              <a:lnSpc>
                <a:spcPct val="55000"/>
              </a:lnSpc>
              <a:spcBef>
                <a:spcPct val="50000"/>
              </a:spcBef>
              <a:buFontTx/>
              <a:buAutoNum type="arabicPeriod"/>
            </a:pPr>
            <a:r>
              <a:rPr lang="ru-RU" sz="2400" b="1" i="1" dirty="0" smtClean="0">
                <a:latin typeface="Times New Roman" pitchFamily="18" charset="0"/>
              </a:rPr>
              <a:t>Частью какого материка они были раньше?</a:t>
            </a:r>
          </a:p>
          <a:p>
            <a:pPr marL="342900" indent="-342900" algn="just">
              <a:lnSpc>
                <a:spcPct val="55000"/>
              </a:lnSpc>
              <a:spcBef>
                <a:spcPct val="50000"/>
              </a:spcBef>
              <a:buFontTx/>
              <a:buAutoNum type="arabicPeriod"/>
            </a:pPr>
            <a:r>
              <a:rPr lang="ru-RU" sz="2400" b="1" i="1" dirty="0" smtClean="0">
                <a:latin typeface="Times New Roman" pitchFamily="18" charset="0"/>
              </a:rPr>
              <a:t>Какие общие черты природы материков следует ожидать</a:t>
            </a:r>
          </a:p>
          <a:p>
            <a:pPr marL="342900" indent="-342900" algn="just">
              <a:lnSpc>
                <a:spcPct val="55000"/>
              </a:lnSpc>
              <a:spcBef>
                <a:spcPct val="50000"/>
              </a:spcBef>
              <a:buFontTx/>
              <a:buAutoNum type="arabicPeriod"/>
            </a:pPr>
            <a:r>
              <a:rPr lang="ru-RU" sz="2400" b="1" i="1" dirty="0" smtClean="0">
                <a:latin typeface="Times New Roman" pitchFamily="18" charset="0"/>
              </a:rPr>
              <a:t> вследствие такого  местоположения и истории развития?</a:t>
            </a:r>
          </a:p>
          <a:p>
            <a:pPr marL="342900" indent="-342900" algn="just">
              <a:lnSpc>
                <a:spcPct val="55000"/>
              </a:lnSpc>
              <a:spcBef>
                <a:spcPct val="50000"/>
              </a:spcBef>
              <a:buFontTx/>
              <a:buAutoNum type="arabicPeriod"/>
            </a:pPr>
            <a:endParaRPr lang="ru-RU" sz="2400" b="1" i="1" dirty="0">
              <a:latin typeface="Times New Roman" pitchFamily="18" charset="0"/>
            </a:endParaRP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785786" y="0"/>
            <a:ext cx="7772400" cy="668319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Состав </a:t>
            </a: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группы южных материков</a:t>
            </a:r>
            <a:b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571480"/>
            <a:ext cx="6335712" cy="42449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7173" name="AutoShape 5"/>
          <p:cNvSpPr>
            <a:spLocks noChangeArrowheads="1"/>
          </p:cNvSpPr>
          <p:nvPr/>
        </p:nvSpPr>
        <p:spPr bwMode="auto">
          <a:xfrm rot="10800000">
            <a:off x="357158" y="3714752"/>
            <a:ext cx="2143142" cy="428628"/>
          </a:xfrm>
          <a:prstGeom prst="wedgeRectCallout">
            <a:avLst>
              <a:gd name="adj1" fmla="val -84943"/>
              <a:gd name="adj2" fmla="val 138499"/>
            </a:avLst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10800000"/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Южная  Америка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7174" name="AutoShape 6"/>
          <p:cNvSpPr>
            <a:spLocks noChangeArrowheads="1"/>
          </p:cNvSpPr>
          <p:nvPr/>
        </p:nvSpPr>
        <p:spPr bwMode="auto">
          <a:xfrm>
            <a:off x="4786314" y="3714752"/>
            <a:ext cx="1424001" cy="428628"/>
          </a:xfrm>
          <a:prstGeom prst="wedgeRectCallout">
            <a:avLst>
              <a:gd name="adj1" fmla="val -41618"/>
              <a:gd name="adj2" fmla="val -149446"/>
            </a:avLst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000" dirty="0" smtClean="0">
                <a:latin typeface="Times New Roman" pitchFamily="18" charset="0"/>
              </a:rPr>
              <a:t>Африка</a:t>
            </a:r>
            <a:endParaRPr lang="ru-RU" sz="2000" dirty="0">
              <a:latin typeface="Times New Roman" pitchFamily="18" charset="0"/>
            </a:endParaRPr>
          </a:p>
        </p:txBody>
      </p:sp>
      <p:sp>
        <p:nvSpPr>
          <p:cNvPr id="7175" name="AutoShape 7"/>
          <p:cNvSpPr>
            <a:spLocks noChangeArrowheads="1"/>
          </p:cNvSpPr>
          <p:nvPr/>
        </p:nvSpPr>
        <p:spPr bwMode="auto">
          <a:xfrm rot="10800000">
            <a:off x="6929454" y="4000504"/>
            <a:ext cx="1779606" cy="422283"/>
          </a:xfrm>
          <a:prstGeom prst="wedgeRectCallout">
            <a:avLst>
              <a:gd name="adj1" fmla="val 48852"/>
              <a:gd name="adj2" fmla="val 135627"/>
            </a:avLst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10800000"/>
          <a:lstStyle/>
          <a:p>
            <a:pPr algn="ctr"/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А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встралия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7176" name="AutoShape 8"/>
          <p:cNvSpPr>
            <a:spLocks noChangeArrowheads="1"/>
          </p:cNvSpPr>
          <p:nvPr/>
        </p:nvSpPr>
        <p:spPr bwMode="auto">
          <a:xfrm>
            <a:off x="3714744" y="4222749"/>
            <a:ext cx="1649419" cy="360362"/>
          </a:xfrm>
          <a:prstGeom prst="wedgeRectCallout">
            <a:avLst>
              <a:gd name="adj1" fmla="val 36493"/>
              <a:gd name="adj2" fmla="val 122689"/>
            </a:avLst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Антарктида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7183" name="Line 15"/>
          <p:cNvSpPr>
            <a:spLocks noChangeShapeType="1"/>
          </p:cNvSpPr>
          <p:nvPr/>
        </p:nvSpPr>
        <p:spPr bwMode="auto">
          <a:xfrm>
            <a:off x="1331913" y="3070224"/>
            <a:ext cx="633571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323850" y="2927349"/>
            <a:ext cx="1079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>
                <a:latin typeface="Times New Roman" pitchFamily="18" charset="0"/>
              </a:rPr>
              <a:t>Экватор</a:t>
            </a:r>
          </a:p>
        </p:txBody>
      </p:sp>
      <p:sp>
        <p:nvSpPr>
          <p:cNvPr id="7190" name="Text Box 22"/>
          <p:cNvSpPr txBox="1">
            <a:spLocks noChangeArrowheads="1"/>
          </p:cNvSpPr>
          <p:nvPr/>
        </p:nvSpPr>
        <p:spPr bwMode="auto">
          <a:xfrm>
            <a:off x="8367713" y="3157536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ru-RU" sz="3600">
              <a:latin typeface="Times New Roman" pitchFamily="18" charset="0"/>
            </a:endParaRPr>
          </a:p>
        </p:txBody>
      </p:sp>
      <p:sp>
        <p:nvSpPr>
          <p:cNvPr id="7191" name="Text Box 23"/>
          <p:cNvSpPr txBox="1">
            <a:spLocks noChangeArrowheads="1"/>
          </p:cNvSpPr>
          <p:nvPr/>
        </p:nvSpPr>
        <p:spPr bwMode="auto">
          <a:xfrm>
            <a:off x="7667625" y="115888"/>
            <a:ext cx="1223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1400" b="1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8" grpId="0" animBg="1"/>
      <p:bldP spid="7173" grpId="0" animBg="1"/>
      <p:bldP spid="7174" grpId="0" animBg="1"/>
      <p:bldP spid="7175" grpId="0" animBg="1"/>
      <p:bldP spid="7176" grpId="0" animBg="1"/>
      <p:bldP spid="7183" grpId="0" animBg="1"/>
      <p:bldP spid="7186" grpId="0"/>
      <p:bldP spid="719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188913"/>
            <a:ext cx="8501122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600" dirty="0"/>
              <a:t>Понятие «Физико-географическое положение материка»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323850" y="1700213"/>
            <a:ext cx="8569325" cy="17287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ru-RU" sz="32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Физико-географическое положение материка </a:t>
            </a:r>
            <a:r>
              <a:rPr lang="ru-RU" sz="2400" b="1" dirty="0" smtClean="0">
                <a:latin typeface="Calibri" pitchFamily="34" charset="0"/>
              </a:rPr>
              <a:t>– </a:t>
            </a:r>
          </a:p>
          <a:p>
            <a:r>
              <a:rPr lang="ru-RU" sz="2400" b="1" dirty="0" smtClean="0">
                <a:latin typeface="Calibri" pitchFamily="34" charset="0"/>
              </a:rPr>
              <a:t>это положение материка относительно поверхности Земли, </a:t>
            </a:r>
          </a:p>
          <a:p>
            <a:r>
              <a:rPr lang="ru-RU" sz="2400" b="1" dirty="0" smtClean="0">
                <a:latin typeface="Calibri" pitchFamily="34" charset="0"/>
              </a:rPr>
              <a:t>других географических объектов, </a:t>
            </a:r>
          </a:p>
          <a:p>
            <a:r>
              <a:rPr lang="ru-RU" sz="2400" b="1" dirty="0" smtClean="0">
                <a:latin typeface="Calibri" pitchFamily="34" charset="0"/>
              </a:rPr>
              <a:t>оказывающих влияние на его природу</a:t>
            </a:r>
            <a:endParaRPr lang="ru-RU" sz="2400" dirty="0">
              <a:latin typeface="Calibri" pitchFamily="34" charset="0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57158" y="3571876"/>
            <a:ext cx="84963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1" dirty="0">
                <a:latin typeface="Calibri" pitchFamily="34" charset="0"/>
              </a:rPr>
              <a:t>Как географическое положение влияет на особенности природы материка? </a:t>
            </a:r>
          </a:p>
          <a:p>
            <a:pPr>
              <a:spcBef>
                <a:spcPct val="50000"/>
              </a:spcBef>
            </a:pPr>
            <a:endParaRPr lang="ru-RU" sz="2400" b="1" i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357158" y="4429132"/>
            <a:ext cx="8572559" cy="212365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От географического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положения зависит количество получаемого поверхностью материка  солнечного тепла и осадков, их распределение по временам года.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Климат определяет характер почвенного покрова, размещение природных зон с различной флорой и фауной. 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8367713" y="636588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ru-RU" sz="3600">
              <a:latin typeface="Times New Roman" pitchFamily="18" charset="0"/>
            </a:endParaRP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7667625" y="188913"/>
            <a:ext cx="12969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1400" b="1">
              <a:latin typeface="Times New Roman" pitchFamily="18" charset="0"/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8440738" y="1195388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ru-RU" sz="1400" b="1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819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274638"/>
            <a:ext cx="8643998" cy="11430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описания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физико-географического 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положения материка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0" y="1643050"/>
            <a:ext cx="90011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i="1" dirty="0">
                <a:latin typeface="Calibri" pitchFamily="34" charset="0"/>
              </a:rPr>
              <a:t>Самостоятельная работа по изучению плана описания ФГП материка (</a:t>
            </a:r>
            <a:r>
              <a:rPr lang="ru-RU" sz="2400" i="1" dirty="0" smtClean="0">
                <a:latin typeface="Calibri" pitchFamily="34" charset="0"/>
              </a:rPr>
              <a:t>стр.311)</a:t>
            </a:r>
            <a:endParaRPr lang="ru-RU" sz="2400" i="1" dirty="0">
              <a:latin typeface="Calibri" pitchFamily="34" charset="0"/>
            </a:endParaRPr>
          </a:p>
        </p:txBody>
      </p:sp>
      <p:sp>
        <p:nvSpPr>
          <p:cNvPr id="10" name="Text Box 5"/>
          <p:cNvSpPr txBox="1">
            <a:spLocks noGrp="1" noChangeArrowheads="1"/>
          </p:cNvSpPr>
          <p:nvPr>
            <p:ph idx="1"/>
          </p:nvPr>
        </p:nvSpPr>
        <p:spPr bwMode="auto">
          <a:xfrm>
            <a:off x="285720" y="2857496"/>
            <a:ext cx="8643998" cy="341632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None/>
            </a:pPr>
            <a:r>
              <a:rPr lang="ru-RU" sz="2400" dirty="0" smtClean="0">
                <a:latin typeface="Calibri" pitchFamily="34" charset="0"/>
              </a:rPr>
              <a:t>    1. Прочтите </a:t>
            </a:r>
            <a:r>
              <a:rPr lang="ru-RU" sz="2400" dirty="0">
                <a:latin typeface="Calibri" pitchFamily="34" charset="0"/>
              </a:rPr>
              <a:t>пункты </a:t>
            </a:r>
            <a:r>
              <a:rPr lang="ru-RU" sz="2400" dirty="0" smtClean="0">
                <a:latin typeface="Calibri" pitchFamily="34" charset="0"/>
              </a:rPr>
              <a:t>плана.                                                                                         </a:t>
            </a:r>
          </a:p>
          <a:p>
            <a:pPr marL="342900" indent="-342900">
              <a:spcBef>
                <a:spcPct val="50000"/>
              </a:spcBef>
              <a:buNone/>
            </a:pPr>
            <a:r>
              <a:rPr lang="ru-RU" sz="2400" dirty="0" smtClean="0">
                <a:latin typeface="Calibri" pitchFamily="34" charset="0"/>
              </a:rPr>
              <a:t>    2.  Выясните</a:t>
            </a:r>
            <a:r>
              <a:rPr lang="ru-RU" sz="2400" dirty="0">
                <a:latin typeface="Calibri" pitchFamily="34" charset="0"/>
              </a:rPr>
              <a:t>, чем похож план  описания географического положения материка и план описания географического положения океана. В чем их </a:t>
            </a:r>
            <a:r>
              <a:rPr lang="ru-RU" sz="2400" dirty="0" smtClean="0">
                <a:latin typeface="Calibri" pitchFamily="34" charset="0"/>
              </a:rPr>
              <a:t>различие?                                                                                                                                        3. Вспомните</a:t>
            </a:r>
            <a:r>
              <a:rPr lang="ru-RU" sz="2400" dirty="0">
                <a:latin typeface="Calibri" pitchFamily="34" charset="0"/>
              </a:rPr>
              <a:t>, что такое «меридиан», «параллель», «экватор» и «нулевой» и «180-й» меридианы, «географические координаты</a:t>
            </a:r>
            <a:r>
              <a:rPr lang="ru-RU" sz="2400" dirty="0" smtClean="0">
                <a:latin typeface="Calibri" pitchFamily="34" charset="0"/>
              </a:rPr>
              <a:t>».                                                                        </a:t>
            </a:r>
          </a:p>
          <a:p>
            <a:pPr marL="342900" indent="-342900">
              <a:spcBef>
                <a:spcPct val="50000"/>
              </a:spcBef>
              <a:buNone/>
            </a:pPr>
            <a:r>
              <a:rPr lang="ru-RU" sz="2400" dirty="0" smtClean="0">
                <a:latin typeface="Calibri" pitchFamily="34" charset="0"/>
              </a:rPr>
              <a:t>4. Как </a:t>
            </a:r>
            <a:r>
              <a:rPr lang="ru-RU" sz="2400" dirty="0">
                <a:latin typeface="Calibri" pitchFamily="34" charset="0"/>
              </a:rPr>
              <a:t>определить протяженность (длину) материка по карте? </a:t>
            </a:r>
            <a:endParaRPr lang="ru-RU" sz="2400" dirty="0">
              <a:solidFill>
                <a:srgbClr val="A5002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11492" y="188913"/>
            <a:ext cx="8728390" cy="719137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3200" dirty="0"/>
              <a:t>Особенности ФГП южных материков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202468" y="3357563"/>
            <a:ext cx="367180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ru-RU">
              <a:latin typeface="Times New Roman" pitchFamily="18" charset="0"/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-50149" y="1196975"/>
            <a:ext cx="9104449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ru-RU">
              <a:latin typeface="Times New Roman" pitchFamily="18" charset="0"/>
            </a:endParaRP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285720" y="1071546"/>
            <a:ext cx="8643998" cy="39240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dirty="0" smtClean="0"/>
              <a:t>3 </a:t>
            </a:r>
            <a:r>
              <a:rPr lang="ru-RU" sz="2400" dirty="0"/>
              <a:t>материка (Южная Америка, Африка, Австралия) располагаются вблизи экватора, поэтому там преобладают высокие температуры в течение всего года.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dirty="0"/>
              <a:t>Большая часть материков расположена в субэкваториальном и тропических поясах, лишь узкая полоса Южной Америки заходит в умеренный пояс.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dirty="0"/>
              <a:t>Антарктида – единственный материк Земли, который располагается вблизи Южного полюса, что обусловливает исключительную суровость его природы.</a:t>
            </a:r>
          </a:p>
          <a:p>
            <a:pPr marL="342900" indent="-342900">
              <a:spcBef>
                <a:spcPct val="50000"/>
              </a:spcBef>
            </a:pPr>
            <a:endParaRPr lang="ru-RU" sz="2400" dirty="0"/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285720" y="5000636"/>
            <a:ext cx="1428760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Вывод: 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285720" y="5572140"/>
            <a:ext cx="8713788" cy="12600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    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Географическое положение явилось причиной больших  контрастов в природе южных материков - от вечного лета до вечной зимы. </a:t>
            </a:r>
          </a:p>
          <a:p>
            <a:pPr algn="ctr">
              <a:spcBef>
                <a:spcPct val="50000"/>
              </a:spcBef>
            </a:pP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1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0" grpId="0" animBg="1"/>
      <p:bldP spid="10251" grpId="0" animBg="1"/>
      <p:bldP spid="1025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42910" y="0"/>
            <a:ext cx="8062912" cy="115252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600" dirty="0"/>
              <a:t>Общие черты рельефа и размещения полезных ископаемых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lum contrast="18000"/>
          </a:blip>
          <a:srcRect/>
          <a:stretch>
            <a:fillRect/>
          </a:stretch>
        </p:blipFill>
        <p:spPr bwMode="auto">
          <a:xfrm>
            <a:off x="539750" y="1341438"/>
            <a:ext cx="3384550" cy="25447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4140200" y="1484313"/>
            <a:ext cx="4392613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Times New Roman" pitchFamily="18" charset="0"/>
              </a:rPr>
              <a:t>Пангея 200 млн.лет назад</a:t>
            </a:r>
          </a:p>
          <a:p>
            <a:pPr algn="ctr">
              <a:spcBef>
                <a:spcPct val="50000"/>
              </a:spcBef>
            </a:pPr>
            <a:endParaRPr lang="ru-RU" sz="2400">
              <a:latin typeface="Times New Roman" pitchFamily="18" charset="0"/>
            </a:endParaRPr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3">
            <a:lum bright="12000" contrast="18000"/>
          </a:blip>
          <a:srcRect/>
          <a:stretch>
            <a:fillRect/>
          </a:stretch>
        </p:blipFill>
        <p:spPr bwMode="auto">
          <a:xfrm>
            <a:off x="1403350" y="4200525"/>
            <a:ext cx="6264275" cy="2397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4572000" y="3716338"/>
            <a:ext cx="43926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latin typeface="Times New Roman" pitchFamily="18" charset="0"/>
              </a:rPr>
              <a:t>Процесс раздвижения материков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8027988" y="115888"/>
            <a:ext cx="936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1400" b="1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2" name="Oval 12"/>
          <p:cNvSpPr>
            <a:spLocks noChangeArrowheads="1"/>
          </p:cNvSpPr>
          <p:nvPr/>
        </p:nvSpPr>
        <p:spPr bwMode="auto">
          <a:xfrm>
            <a:off x="1714480" y="5715016"/>
            <a:ext cx="5616575" cy="93662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Что общего в строении 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современных материков?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311525" y="928670"/>
            <a:ext cx="2808287" cy="2158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443663" y="928670"/>
            <a:ext cx="2520950" cy="2158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26" name="Picture 6" descr="167005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07295" y="928670"/>
            <a:ext cx="2880380" cy="2158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500034" y="0"/>
            <a:ext cx="8064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Рельеф южных материков</a:t>
            </a: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142844" y="3214686"/>
            <a:ext cx="8858312" cy="2012859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457200" indent="-457200">
              <a:lnSpc>
                <a:spcPct val="60000"/>
              </a:lnSpc>
              <a:spcBef>
                <a:spcPct val="50000"/>
              </a:spcBef>
              <a:buFont typeface="+mj-lt"/>
              <a:buAutoNum type="arabicPeriod"/>
            </a:pPr>
            <a:r>
              <a:rPr lang="ru-RU" sz="2400" dirty="0" smtClean="0">
                <a:latin typeface="Calibri" pitchFamily="34" charset="0"/>
              </a:rPr>
              <a:t>Какие </a:t>
            </a:r>
            <a:r>
              <a:rPr lang="ru-RU" sz="2400" dirty="0">
                <a:latin typeface="Calibri" pitchFamily="34" charset="0"/>
              </a:rPr>
              <a:t>две крупные формы рельефа выделяются на материках? </a:t>
            </a:r>
          </a:p>
          <a:p>
            <a:pPr marL="457200" indent="-457200">
              <a:spcBef>
                <a:spcPct val="50000"/>
              </a:spcBef>
              <a:buFont typeface="+mj-lt"/>
              <a:buAutoNum type="arabicPeriod"/>
            </a:pPr>
            <a:r>
              <a:rPr lang="ru-RU" sz="2400" dirty="0">
                <a:latin typeface="Calibri" pitchFamily="34" charset="0"/>
              </a:rPr>
              <a:t>Какая из них занимает большую площадь?</a:t>
            </a:r>
          </a:p>
          <a:p>
            <a:pPr marL="457200" indent="-457200">
              <a:spcBef>
                <a:spcPct val="50000"/>
              </a:spcBef>
              <a:buFont typeface="+mj-lt"/>
              <a:buAutoNum type="arabicPeriod"/>
            </a:pPr>
            <a:r>
              <a:rPr lang="ru-RU" sz="2400" dirty="0">
                <a:latin typeface="Calibri" pitchFamily="34" charset="0"/>
              </a:rPr>
              <a:t>Где на материках располагаются крупные горные системы?  Почему именно там?</a:t>
            </a: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468313" y="5084763"/>
            <a:ext cx="8207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>
              <a:latin typeface="Times New Roman" pitchFamily="18" charset="0"/>
            </a:endParaRPr>
          </a:p>
        </p:txBody>
      </p:sp>
      <p:sp>
        <p:nvSpPr>
          <p:cNvPr id="30731" name="Text Box 11"/>
          <p:cNvSpPr txBox="1">
            <a:spLocks noChangeArrowheads="1"/>
          </p:cNvSpPr>
          <p:nvPr/>
        </p:nvSpPr>
        <p:spPr bwMode="auto">
          <a:xfrm>
            <a:off x="428596" y="5286388"/>
            <a:ext cx="8497887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</a:rPr>
              <a:t>Задание: Найдите в тексте учебника (стр.101) ответ на вопрос:</a:t>
            </a:r>
          </a:p>
        </p:txBody>
      </p:sp>
      <p:pic>
        <p:nvPicPr>
          <p:cNvPr id="11" name="Picture 6" descr="167005"/>
          <p:cNvPicPr>
            <a:picLocks noChangeAspect="1" noChangeArrowheads="1"/>
          </p:cNvPicPr>
          <p:nvPr/>
        </p:nvPicPr>
        <p:blipFill>
          <a:blip r:embed="rId4">
            <a:lum bright="10000"/>
          </a:blip>
          <a:stretch>
            <a:fillRect/>
          </a:stretch>
        </p:blipFill>
        <p:spPr bwMode="auto">
          <a:xfrm>
            <a:off x="0" y="0"/>
            <a:ext cx="9076135" cy="68934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-608073" y="0"/>
            <a:ext cx="975207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6">
            <a:lum bright="20000"/>
          </a:blip>
          <a:stretch>
            <a:fillRect/>
          </a:stretch>
        </p:blipFill>
        <p:spPr bwMode="auto">
          <a:xfrm>
            <a:off x="-500098" y="0"/>
            <a:ext cx="964409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7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7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1000"/>
                                        <p:tgtEl>
                                          <p:spTgt spid="30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07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07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4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07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5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307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§ 21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423</Words>
  <Application>Microsoft Office PowerPoint</Application>
  <PresentationFormat>Экран (4:3)</PresentationFormat>
  <Paragraphs>55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Географическое положение и особенности рельефа южных материков</vt:lpstr>
      <vt:lpstr>Содержание урока</vt:lpstr>
      <vt:lpstr> Состав группы южных материков </vt:lpstr>
      <vt:lpstr>Понятие «Физико-географическое положение материка»</vt:lpstr>
      <vt:lpstr>План описания  физико-географического положения материка</vt:lpstr>
      <vt:lpstr>Особенности ФГП южных материков</vt:lpstr>
      <vt:lpstr>Общие черты рельефа и размещения полезных ископаемых</vt:lpstr>
      <vt:lpstr>Слайд 8</vt:lpstr>
      <vt:lpstr>Домашнее задание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Географическое положение и особенности рельнфа южных материков</dc:title>
  <dc:creator>Карезина Нина Валентиновна</dc:creator>
  <cp:lastModifiedBy>Нина Валентиновна</cp:lastModifiedBy>
  <cp:revision>2</cp:revision>
  <dcterms:created xsi:type="dcterms:W3CDTF">2010-03-18T22:41:29Z</dcterms:created>
  <dcterms:modified xsi:type="dcterms:W3CDTF">2010-03-18T23:13:06Z</dcterms:modified>
</cp:coreProperties>
</file>