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2" r:id="rId2"/>
    <p:sldId id="257" r:id="rId3"/>
    <p:sldId id="258" r:id="rId4"/>
    <p:sldId id="268" r:id="rId5"/>
    <p:sldId id="269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71" r:id="rId16"/>
    <p:sldId id="270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57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79B1CD-E0FF-41CB-85AD-C786A40F7B36}" type="datetimeFigureOut">
              <a:rPr lang="ru-RU" smtClean="0"/>
              <a:t>19.03.2010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FC5E4A-9D3F-40F1-9417-4BB1A18EEED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79B1CD-E0FF-41CB-85AD-C786A40F7B36}" type="datetimeFigureOut">
              <a:rPr lang="ru-RU" smtClean="0"/>
              <a:t>19.03.2010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FC5E4A-9D3F-40F1-9417-4BB1A18EEED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79B1CD-E0FF-41CB-85AD-C786A40F7B36}" type="datetimeFigureOut">
              <a:rPr lang="ru-RU" smtClean="0"/>
              <a:t>19.03.2010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FC5E4A-9D3F-40F1-9417-4BB1A18EEED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79B1CD-E0FF-41CB-85AD-C786A40F7B36}" type="datetimeFigureOut">
              <a:rPr lang="ru-RU" smtClean="0"/>
              <a:t>19.03.2010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FC5E4A-9D3F-40F1-9417-4BB1A18EEED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79B1CD-E0FF-41CB-85AD-C786A40F7B36}" type="datetimeFigureOut">
              <a:rPr lang="ru-RU" smtClean="0"/>
              <a:t>19.03.2010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FC5E4A-9D3F-40F1-9417-4BB1A18EEED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79B1CD-E0FF-41CB-85AD-C786A40F7B36}" type="datetimeFigureOut">
              <a:rPr lang="ru-RU" smtClean="0"/>
              <a:t>19.03.2010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FC5E4A-9D3F-40F1-9417-4BB1A18EEED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79B1CD-E0FF-41CB-85AD-C786A40F7B36}" type="datetimeFigureOut">
              <a:rPr lang="ru-RU" smtClean="0"/>
              <a:t>19.03.2010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FC5E4A-9D3F-40F1-9417-4BB1A18EEED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79B1CD-E0FF-41CB-85AD-C786A40F7B36}" type="datetimeFigureOut">
              <a:rPr lang="ru-RU" smtClean="0"/>
              <a:t>19.03.2010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FC5E4A-9D3F-40F1-9417-4BB1A18EEED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79B1CD-E0FF-41CB-85AD-C786A40F7B36}" type="datetimeFigureOut">
              <a:rPr lang="ru-RU" smtClean="0"/>
              <a:t>19.03.2010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FC5E4A-9D3F-40F1-9417-4BB1A18EEED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79B1CD-E0FF-41CB-85AD-C786A40F7B36}" type="datetimeFigureOut">
              <a:rPr lang="ru-RU" smtClean="0"/>
              <a:t>19.03.2010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FC5E4A-9D3F-40F1-9417-4BB1A18EEED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79B1CD-E0FF-41CB-85AD-C786A40F7B36}" type="datetimeFigureOut">
              <a:rPr lang="ru-RU" smtClean="0"/>
              <a:t>19.03.2010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FC5E4A-9D3F-40F1-9417-4BB1A18EEED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79B1CD-E0FF-41CB-85AD-C786A40F7B36}" type="datetimeFigureOut">
              <a:rPr lang="ru-RU" smtClean="0"/>
              <a:t>19.03.2010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FC5E4A-9D3F-40F1-9417-4BB1A18EEED6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6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" Target="slide13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0.png"/><Relationship Id="rId5" Type="http://schemas.openxmlformats.org/officeDocument/2006/relationships/image" Target="../media/image9.jpe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55650" y="404813"/>
            <a:ext cx="7847013" cy="2592387"/>
          </a:xfr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ru-R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Географическое положение и особенности </a:t>
            </a:r>
            <a:r>
              <a:rPr lang="ru-RU" sz="4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климата и внутренних вод </a:t>
            </a:r>
            <a:br>
              <a:rPr lang="ru-RU" sz="4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</a:br>
            <a:r>
              <a:rPr lang="ru-RU" sz="4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южных </a:t>
            </a:r>
            <a:r>
              <a:rPr lang="ru-R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материков</a:t>
            </a:r>
          </a:p>
        </p:txBody>
      </p:sp>
      <p:sp>
        <p:nvSpPr>
          <p:cNvPr id="2054" name="Text Box 6"/>
          <p:cNvSpPr txBox="1">
            <a:spLocks noChangeArrowheads="1"/>
          </p:cNvSpPr>
          <p:nvPr/>
        </p:nvSpPr>
        <p:spPr bwMode="auto">
          <a:xfrm>
            <a:off x="1417639" y="4581525"/>
            <a:ext cx="1841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ru-RU" sz="3600">
              <a:latin typeface="Times New Roman" pitchFamily="18" charset="0"/>
            </a:endParaRPr>
          </a:p>
        </p:txBody>
      </p:sp>
      <p:pic>
        <p:nvPicPr>
          <p:cNvPr id="6" name="Рисунок 5" descr="Map_Africa_Political.jpg"/>
          <p:cNvPicPr>
            <a:picLocks noChangeAspect="1"/>
          </p:cNvPicPr>
          <p:nvPr/>
        </p:nvPicPr>
        <p:blipFill>
          <a:blip r:embed="rId2" cstate="print">
            <a:lum bright="-10000" contrast="20000"/>
          </a:blip>
          <a:srcRect l="14648" r="12109"/>
          <a:stretch>
            <a:fillRect/>
          </a:stretch>
        </p:blipFill>
        <p:spPr>
          <a:xfrm>
            <a:off x="857224" y="3286124"/>
            <a:ext cx="1785950" cy="18288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Рисунок 6" descr="Map_S-America_Political.jpg"/>
          <p:cNvPicPr>
            <a:picLocks noChangeAspect="1"/>
          </p:cNvPicPr>
          <p:nvPr/>
        </p:nvPicPr>
        <p:blipFill>
          <a:blip r:embed="rId3" cstate="print">
            <a:lum bright="-10000" contrast="20000"/>
          </a:blip>
          <a:srcRect l="21875" r="21093"/>
          <a:stretch>
            <a:fillRect/>
          </a:stretch>
        </p:blipFill>
        <p:spPr>
          <a:xfrm>
            <a:off x="2928926" y="3286124"/>
            <a:ext cx="1358076" cy="17859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Рисунок 7" descr="Австралияl.jpg"/>
          <p:cNvPicPr>
            <a:picLocks noChangeAspect="1"/>
          </p:cNvPicPr>
          <p:nvPr/>
        </p:nvPicPr>
        <p:blipFill>
          <a:blip r:embed="rId4">
            <a:lum bright="-10000" contrast="20000"/>
          </a:blip>
          <a:srcRect l="9006" r="24947" b="7475"/>
          <a:stretch>
            <a:fillRect/>
          </a:stretch>
        </p:blipFill>
        <p:spPr>
          <a:xfrm>
            <a:off x="4500562" y="3357562"/>
            <a:ext cx="1885963" cy="171451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9" name="Рисунок 8" descr="карта.jpg"/>
          <p:cNvPicPr>
            <a:picLocks noChangeAspect="1"/>
          </p:cNvPicPr>
          <p:nvPr/>
        </p:nvPicPr>
        <p:blipFill>
          <a:blip r:embed="rId5"/>
          <a:srcRect l="12105" t="8232" r="12105" b="19128"/>
          <a:stretch>
            <a:fillRect/>
          </a:stretch>
        </p:blipFill>
        <p:spPr>
          <a:xfrm>
            <a:off x="6643702" y="3357562"/>
            <a:ext cx="1971660" cy="171451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0" name="Подзаголовок 9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5949279" y="6027003"/>
            <a:ext cx="319472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1200" i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Урок географии в 7-ом классе.</a:t>
            </a:r>
          </a:p>
          <a:p>
            <a:pPr algn="r"/>
            <a:r>
              <a:rPr lang="ru-RU" sz="1200" i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Автор: Карезина Нина Валентиновна,</a:t>
            </a:r>
          </a:p>
          <a:p>
            <a:pPr algn="r"/>
            <a:r>
              <a:rPr lang="ru-RU" sz="1200" i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</a:t>
            </a:r>
            <a:r>
              <a:rPr lang="ru-RU" sz="1200" i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чительница географии МОУ СОШ № 5</a:t>
            </a:r>
          </a:p>
          <a:p>
            <a:pPr algn="r"/>
            <a:r>
              <a:rPr lang="ru-RU" sz="1200" i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города Светлого Калининградской области </a:t>
            </a:r>
            <a:endParaRPr lang="ru-RU" sz="1200" i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2" name="Рисунок 11" descr="j0432587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0"/>
            <a:ext cx="1428736" cy="1428736"/>
          </a:xfrm>
          <a:prstGeom prst="rect">
            <a:avLst/>
          </a:prstGeom>
        </p:spPr>
      </p:pic>
      <p:pic>
        <p:nvPicPr>
          <p:cNvPr id="13" name="Рисунок 12" descr="j0432588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429520" y="1785926"/>
            <a:ext cx="1571636" cy="1571636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 animBg="1"/>
      <p:bldP spid="2054" grpId="0"/>
      <p:bldP spid="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dirty="0" smtClean="0"/>
              <a:t>Типы климатов южных материков</a:t>
            </a: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" y="1142983"/>
          <a:ext cx="9144000" cy="55691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09323"/>
                <a:gridCol w="1348626"/>
                <a:gridCol w="1354817"/>
                <a:gridCol w="1431234"/>
              </a:tblGrid>
              <a:tr h="714381">
                <a:tc>
                  <a:txBody>
                    <a:bodyPr/>
                    <a:lstStyle/>
                    <a:p>
                      <a:endParaRPr lang="ru-RU" sz="2400" b="1" u="none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Африка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Южная Америка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Австралия</a:t>
                      </a:r>
                      <a:endParaRPr lang="ru-RU" sz="2000" dirty="0"/>
                    </a:p>
                  </a:txBody>
                  <a:tcPr/>
                </a:tc>
              </a:tr>
              <a:tr h="1288657">
                <a:tc>
                  <a:txBody>
                    <a:bodyPr/>
                    <a:lstStyle/>
                    <a:p>
                      <a:r>
                        <a:rPr lang="ru-RU" sz="2400" b="1" u="none" dirty="0" smtClean="0">
                          <a:solidFill>
                            <a:srgbClr val="FF0000"/>
                          </a:solidFill>
                          <a:effectLst/>
                        </a:rPr>
                        <a:t>Э: </a:t>
                      </a:r>
                      <a:r>
                        <a:rPr lang="en-US" sz="2400" b="0" u="none" dirty="0" smtClean="0">
                          <a:solidFill>
                            <a:schemeClr val="tx1"/>
                          </a:solidFill>
                          <a:effectLst/>
                        </a:rPr>
                        <a:t>t° </a:t>
                      </a:r>
                      <a:r>
                        <a:rPr lang="ru-RU" sz="2400" b="0" u="none" dirty="0" smtClean="0">
                          <a:solidFill>
                            <a:schemeClr val="tx1"/>
                          </a:solidFill>
                          <a:effectLst/>
                        </a:rPr>
                        <a:t>+</a:t>
                      </a:r>
                      <a:r>
                        <a:rPr lang="en-US" sz="2400" b="0" u="none" dirty="0" smtClean="0">
                          <a:solidFill>
                            <a:schemeClr val="tx1"/>
                          </a:solidFill>
                          <a:effectLst/>
                        </a:rPr>
                        <a:t>25</a:t>
                      </a:r>
                      <a:r>
                        <a:rPr lang="ru-RU" sz="2400" b="0" u="none" dirty="0" smtClean="0">
                          <a:solidFill>
                            <a:schemeClr val="tx1"/>
                          </a:solidFill>
                          <a:effectLst/>
                        </a:rPr>
                        <a:t>+</a:t>
                      </a:r>
                      <a:r>
                        <a:rPr lang="en-US" sz="2400" b="0" u="none" dirty="0" smtClean="0">
                          <a:solidFill>
                            <a:schemeClr val="tx1"/>
                          </a:solidFill>
                          <a:effectLst/>
                        </a:rPr>
                        <a:t>27°C</a:t>
                      </a:r>
                      <a:r>
                        <a:rPr lang="ru-RU" sz="2400" b="0" u="none" dirty="0" smtClean="0">
                          <a:solidFill>
                            <a:schemeClr val="tx1"/>
                          </a:solidFill>
                          <a:effectLst/>
                        </a:rPr>
                        <a:t>;     господствуют </a:t>
                      </a:r>
                      <a:r>
                        <a:rPr lang="ru-RU" sz="2400" b="0" u="none" dirty="0" err="1" smtClean="0">
                          <a:solidFill>
                            <a:schemeClr val="tx1"/>
                          </a:solidFill>
                          <a:effectLst/>
                        </a:rPr>
                        <a:t>Эвм</a:t>
                      </a:r>
                      <a:endParaRPr lang="ru-RU" sz="2400" b="0" u="none" dirty="0" smtClean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r>
                        <a:rPr lang="ru-RU" sz="2400" b="0" u="none" dirty="0" smtClean="0">
                          <a:solidFill>
                            <a:schemeClr val="tx1"/>
                          </a:solidFill>
                          <a:effectLst/>
                        </a:rPr>
                        <a:t>Осадки: равномерно выпадают в течение года – от 1000до 3000</a:t>
                      </a:r>
                      <a:r>
                        <a:rPr lang="ru-RU" sz="2400" b="0" u="none" baseline="0" dirty="0" smtClean="0">
                          <a:solidFill>
                            <a:schemeClr val="tx1"/>
                          </a:solidFill>
                          <a:effectLst/>
                        </a:rPr>
                        <a:t> мм</a:t>
                      </a:r>
                      <a:endParaRPr lang="ru-RU" sz="2400" b="0" u="none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5400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5400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5400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/>
                </a:tc>
              </a:tr>
              <a:tr h="1106590">
                <a:tc>
                  <a:txBody>
                    <a:bodyPr/>
                    <a:lstStyle/>
                    <a:p>
                      <a:r>
                        <a:rPr lang="ru-RU" sz="2400" b="1" u="none" dirty="0" smtClean="0">
                          <a:solidFill>
                            <a:srgbClr val="FF0000"/>
                          </a:solidFill>
                          <a:effectLst/>
                        </a:rPr>
                        <a:t> С/Э: два сезона года </a:t>
                      </a:r>
                      <a:r>
                        <a:rPr lang="ru-RU" sz="2400" b="0" u="none" dirty="0" smtClean="0">
                          <a:solidFill>
                            <a:schemeClr val="tx1"/>
                          </a:solidFill>
                          <a:effectLst/>
                        </a:rPr>
                        <a:t>– </a:t>
                      </a:r>
                    </a:p>
                    <a:p>
                      <a:r>
                        <a:rPr lang="ru-RU" sz="2400" b="0" u="none" dirty="0" err="1" smtClean="0">
                          <a:solidFill>
                            <a:schemeClr val="tx1"/>
                          </a:solidFill>
                          <a:effectLst/>
                        </a:rPr>
                        <a:t>Лето-влажное</a:t>
                      </a:r>
                      <a:r>
                        <a:rPr lang="ru-RU" sz="2400" b="0" u="none" dirty="0" smtClean="0">
                          <a:solidFill>
                            <a:schemeClr val="tx1"/>
                          </a:solidFill>
                          <a:effectLst/>
                        </a:rPr>
                        <a:t> (</a:t>
                      </a:r>
                      <a:r>
                        <a:rPr lang="ru-RU" sz="2400" b="0" u="none" dirty="0" err="1" smtClean="0">
                          <a:solidFill>
                            <a:schemeClr val="tx1"/>
                          </a:solidFill>
                          <a:effectLst/>
                        </a:rPr>
                        <a:t>Эвм</a:t>
                      </a:r>
                      <a:r>
                        <a:rPr lang="ru-RU" sz="2400" b="0" u="none" dirty="0" smtClean="0">
                          <a:solidFill>
                            <a:schemeClr val="tx1"/>
                          </a:solidFill>
                          <a:effectLst/>
                        </a:rPr>
                        <a:t>)</a:t>
                      </a:r>
                    </a:p>
                    <a:p>
                      <a:r>
                        <a:rPr lang="ru-RU" sz="2400" b="0" u="none" dirty="0" smtClean="0">
                          <a:solidFill>
                            <a:schemeClr val="tx1"/>
                          </a:solidFill>
                          <a:effectLst/>
                        </a:rPr>
                        <a:t>Зима</a:t>
                      </a:r>
                      <a:r>
                        <a:rPr lang="ru-RU" sz="2400" b="0" u="none" baseline="0" dirty="0" smtClean="0">
                          <a:solidFill>
                            <a:schemeClr val="tx1"/>
                          </a:solidFill>
                          <a:effectLst/>
                        </a:rPr>
                        <a:t> –сухая  (</a:t>
                      </a:r>
                      <a:r>
                        <a:rPr lang="ru-RU" sz="2400" b="0" u="none" baseline="0" dirty="0" err="1" smtClean="0">
                          <a:solidFill>
                            <a:schemeClr val="tx1"/>
                          </a:solidFill>
                          <a:effectLst/>
                        </a:rPr>
                        <a:t>Твм</a:t>
                      </a:r>
                      <a:r>
                        <a:rPr lang="ru-RU" sz="2400" b="0" u="none" baseline="0" dirty="0" smtClean="0">
                          <a:solidFill>
                            <a:schemeClr val="tx1"/>
                          </a:solidFill>
                          <a:effectLst/>
                        </a:rPr>
                        <a:t>)</a:t>
                      </a:r>
                      <a:endParaRPr lang="ru-RU" sz="2400" b="0" u="none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5400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5400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5400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/>
                </a:tc>
              </a:tr>
              <a:tr h="1106590">
                <a:tc>
                  <a:txBody>
                    <a:bodyPr/>
                    <a:lstStyle/>
                    <a:p>
                      <a:r>
                        <a:rPr lang="ru-RU" sz="2400" b="1" u="none" dirty="0" smtClean="0">
                          <a:solidFill>
                            <a:srgbClr val="FF0000"/>
                          </a:solidFill>
                          <a:effectLst/>
                        </a:rPr>
                        <a:t>Т: два сезона, </a:t>
                      </a:r>
                      <a:r>
                        <a:rPr lang="ru-RU" sz="2400" b="0" u="none" dirty="0" smtClean="0">
                          <a:solidFill>
                            <a:schemeClr val="tx1"/>
                          </a:solidFill>
                          <a:effectLst/>
                        </a:rPr>
                        <a:t>дуют пассаты (</a:t>
                      </a:r>
                      <a:r>
                        <a:rPr lang="ru-RU" sz="2400" b="0" u="none" dirty="0" err="1" smtClean="0">
                          <a:solidFill>
                            <a:schemeClr val="tx1"/>
                          </a:solidFill>
                          <a:effectLst/>
                        </a:rPr>
                        <a:t>Твм</a:t>
                      </a:r>
                      <a:r>
                        <a:rPr lang="ru-RU" sz="2400" b="0" u="none" dirty="0" smtClean="0">
                          <a:solidFill>
                            <a:schemeClr val="tx1"/>
                          </a:solidFill>
                          <a:effectLst/>
                        </a:rPr>
                        <a:t>)</a:t>
                      </a:r>
                    </a:p>
                    <a:p>
                      <a:r>
                        <a:rPr lang="ru-RU" sz="2400" b="0" u="none" dirty="0" smtClean="0">
                          <a:solidFill>
                            <a:schemeClr val="tx1"/>
                          </a:solidFill>
                          <a:effectLst/>
                        </a:rPr>
                        <a:t>зимой  +16</a:t>
                      </a:r>
                      <a:r>
                        <a:rPr lang="en-US" sz="2400" b="0" u="none" dirty="0" smtClean="0">
                          <a:solidFill>
                            <a:schemeClr val="tx1"/>
                          </a:solidFill>
                          <a:effectLst/>
                        </a:rPr>
                        <a:t>°C</a:t>
                      </a:r>
                      <a:r>
                        <a:rPr lang="ru-RU" sz="2400" b="0" u="none" dirty="0" smtClean="0">
                          <a:solidFill>
                            <a:schemeClr val="tx1"/>
                          </a:solidFill>
                          <a:effectLst/>
                        </a:rPr>
                        <a:t>, летом +32</a:t>
                      </a:r>
                      <a:r>
                        <a:rPr lang="en-US" sz="2400" b="0" u="none" dirty="0" smtClean="0">
                          <a:solidFill>
                            <a:schemeClr val="tx1"/>
                          </a:solidFill>
                          <a:effectLst/>
                        </a:rPr>
                        <a:t>°C</a:t>
                      </a:r>
                      <a:r>
                        <a:rPr lang="ru-RU" sz="2400" b="0" u="none" dirty="0" smtClean="0">
                          <a:solidFill>
                            <a:schemeClr val="tx1"/>
                          </a:solidFill>
                          <a:effectLst/>
                        </a:rPr>
                        <a:t>; </a:t>
                      </a:r>
                    </a:p>
                    <a:p>
                      <a:r>
                        <a:rPr lang="ru-RU" sz="2400" b="0" u="none" dirty="0" smtClean="0">
                          <a:solidFill>
                            <a:schemeClr val="tx1"/>
                          </a:solidFill>
                          <a:effectLst/>
                        </a:rPr>
                        <a:t>осадки -50 мм/год</a:t>
                      </a:r>
                      <a:endParaRPr lang="ru-RU" sz="2400" b="0" u="none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5400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5400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5400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/>
                </a:tc>
              </a:tr>
              <a:tr h="1106590">
                <a:tc>
                  <a:txBody>
                    <a:bodyPr/>
                    <a:lstStyle/>
                    <a:p>
                      <a:r>
                        <a:rPr lang="ru-RU" sz="2400" b="1" u="none" dirty="0" smtClean="0">
                          <a:solidFill>
                            <a:srgbClr val="FF0000"/>
                          </a:solidFill>
                          <a:effectLst/>
                        </a:rPr>
                        <a:t> С/Т: два сезона:</a:t>
                      </a:r>
                    </a:p>
                    <a:p>
                      <a:r>
                        <a:rPr lang="ru-RU" sz="2400" b="0" u="none" dirty="0" smtClean="0">
                          <a:solidFill>
                            <a:schemeClr val="tx1"/>
                          </a:solidFill>
                          <a:effectLst/>
                        </a:rPr>
                        <a:t>Зима (</a:t>
                      </a:r>
                      <a:r>
                        <a:rPr lang="ru-RU" sz="2400" b="0" u="none" dirty="0" err="1" smtClean="0">
                          <a:solidFill>
                            <a:schemeClr val="tx1"/>
                          </a:solidFill>
                          <a:effectLst/>
                        </a:rPr>
                        <a:t>Увм</a:t>
                      </a:r>
                      <a:r>
                        <a:rPr lang="ru-RU" sz="2400" b="0" u="none" dirty="0" smtClean="0">
                          <a:solidFill>
                            <a:schemeClr val="tx1"/>
                          </a:solidFill>
                          <a:effectLst/>
                        </a:rPr>
                        <a:t>) влажная и прохладная</a:t>
                      </a:r>
                    </a:p>
                    <a:p>
                      <a:r>
                        <a:rPr lang="ru-RU" sz="2400" b="0" u="none" dirty="0" smtClean="0">
                          <a:solidFill>
                            <a:schemeClr val="tx1"/>
                          </a:solidFill>
                          <a:effectLst/>
                        </a:rPr>
                        <a:t>Лето (</a:t>
                      </a:r>
                      <a:r>
                        <a:rPr lang="ru-RU" sz="2400" b="0" u="none" dirty="0" err="1" smtClean="0">
                          <a:solidFill>
                            <a:schemeClr val="tx1"/>
                          </a:solidFill>
                          <a:effectLst/>
                        </a:rPr>
                        <a:t>Твм</a:t>
                      </a:r>
                      <a:r>
                        <a:rPr lang="ru-RU" sz="2400" b="0" u="none" dirty="0" smtClean="0">
                          <a:solidFill>
                            <a:schemeClr val="tx1"/>
                          </a:solidFill>
                          <a:effectLst/>
                        </a:rPr>
                        <a:t>) жаркое и сухое</a:t>
                      </a:r>
                      <a:endParaRPr lang="ru-RU" sz="2400" b="0" u="none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5400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5400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5400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dirty="0" smtClean="0"/>
              <a:t>Типы климатов южных материков</a:t>
            </a: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" y="1142983"/>
          <a:ext cx="9144000" cy="55691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09323"/>
                <a:gridCol w="1348626"/>
                <a:gridCol w="1354817"/>
                <a:gridCol w="1431234"/>
              </a:tblGrid>
              <a:tr h="714381">
                <a:tc>
                  <a:txBody>
                    <a:bodyPr/>
                    <a:lstStyle/>
                    <a:p>
                      <a:endParaRPr lang="ru-RU" sz="2400" b="1" u="none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Африка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Южная Америка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Австралия</a:t>
                      </a:r>
                      <a:endParaRPr lang="ru-RU" sz="2000" dirty="0"/>
                    </a:p>
                  </a:txBody>
                  <a:tcPr/>
                </a:tc>
              </a:tr>
              <a:tr h="1288657">
                <a:tc>
                  <a:txBody>
                    <a:bodyPr/>
                    <a:lstStyle/>
                    <a:p>
                      <a:r>
                        <a:rPr lang="ru-RU" sz="2400" b="1" u="none" dirty="0" smtClean="0">
                          <a:solidFill>
                            <a:srgbClr val="FF0000"/>
                          </a:solidFill>
                          <a:effectLst/>
                        </a:rPr>
                        <a:t>Э: </a:t>
                      </a:r>
                      <a:r>
                        <a:rPr lang="en-US" sz="2400" b="0" u="none" dirty="0" smtClean="0">
                          <a:solidFill>
                            <a:schemeClr val="tx1"/>
                          </a:solidFill>
                          <a:effectLst/>
                        </a:rPr>
                        <a:t>t° </a:t>
                      </a:r>
                      <a:r>
                        <a:rPr lang="ru-RU" sz="2400" b="0" u="none" dirty="0" smtClean="0">
                          <a:solidFill>
                            <a:schemeClr val="tx1"/>
                          </a:solidFill>
                          <a:effectLst/>
                        </a:rPr>
                        <a:t>+</a:t>
                      </a:r>
                      <a:r>
                        <a:rPr lang="en-US" sz="2400" b="0" u="none" dirty="0" smtClean="0">
                          <a:solidFill>
                            <a:schemeClr val="tx1"/>
                          </a:solidFill>
                          <a:effectLst/>
                        </a:rPr>
                        <a:t>25</a:t>
                      </a:r>
                      <a:r>
                        <a:rPr lang="ru-RU" sz="2400" b="0" u="none" dirty="0" smtClean="0">
                          <a:solidFill>
                            <a:schemeClr val="tx1"/>
                          </a:solidFill>
                          <a:effectLst/>
                        </a:rPr>
                        <a:t>+</a:t>
                      </a:r>
                      <a:r>
                        <a:rPr lang="en-US" sz="2400" b="0" u="none" dirty="0" smtClean="0">
                          <a:solidFill>
                            <a:schemeClr val="tx1"/>
                          </a:solidFill>
                          <a:effectLst/>
                        </a:rPr>
                        <a:t>27°C</a:t>
                      </a:r>
                      <a:r>
                        <a:rPr lang="ru-RU" sz="2400" b="0" u="none" dirty="0" smtClean="0">
                          <a:solidFill>
                            <a:schemeClr val="tx1"/>
                          </a:solidFill>
                          <a:effectLst/>
                        </a:rPr>
                        <a:t>;     господствуют </a:t>
                      </a:r>
                      <a:r>
                        <a:rPr lang="ru-RU" sz="2400" b="0" u="none" dirty="0" err="1" smtClean="0">
                          <a:solidFill>
                            <a:schemeClr val="tx1"/>
                          </a:solidFill>
                          <a:effectLst/>
                        </a:rPr>
                        <a:t>Эвм</a:t>
                      </a:r>
                      <a:endParaRPr lang="ru-RU" sz="2400" b="0" u="none" dirty="0" smtClean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r>
                        <a:rPr lang="ru-RU" sz="2400" b="0" u="none" dirty="0" smtClean="0">
                          <a:solidFill>
                            <a:schemeClr val="tx1"/>
                          </a:solidFill>
                          <a:effectLst/>
                        </a:rPr>
                        <a:t>Осадки: равномерно выпадают в течение года – от 1000до 3000</a:t>
                      </a:r>
                      <a:r>
                        <a:rPr lang="ru-RU" sz="2400" b="0" u="none" baseline="0" dirty="0" smtClean="0">
                          <a:solidFill>
                            <a:schemeClr val="tx1"/>
                          </a:solidFill>
                          <a:effectLst/>
                        </a:rPr>
                        <a:t> мм</a:t>
                      </a:r>
                      <a:endParaRPr lang="ru-RU" sz="2400" b="0" u="none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dirty="0" smtClean="0">
                          <a:solidFill>
                            <a:srgbClr val="FF0000"/>
                          </a:solidFill>
                          <a:effectLst/>
                        </a:rPr>
                        <a:t>+</a:t>
                      </a:r>
                      <a:endParaRPr lang="ru-RU" sz="5400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dirty="0" smtClean="0">
                          <a:solidFill>
                            <a:srgbClr val="FF0000"/>
                          </a:solidFill>
                          <a:effectLst/>
                        </a:rPr>
                        <a:t>+</a:t>
                      </a:r>
                      <a:endParaRPr lang="ru-RU" sz="5400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dirty="0" smtClean="0">
                          <a:solidFill>
                            <a:srgbClr val="FF0000"/>
                          </a:solidFill>
                          <a:effectLst/>
                        </a:rPr>
                        <a:t>-</a:t>
                      </a:r>
                      <a:endParaRPr lang="ru-RU" sz="5400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/>
                </a:tc>
              </a:tr>
              <a:tr h="1106590">
                <a:tc>
                  <a:txBody>
                    <a:bodyPr/>
                    <a:lstStyle/>
                    <a:p>
                      <a:r>
                        <a:rPr lang="ru-RU" sz="2400" b="1" u="none" dirty="0" smtClean="0">
                          <a:solidFill>
                            <a:srgbClr val="FF0000"/>
                          </a:solidFill>
                          <a:effectLst/>
                        </a:rPr>
                        <a:t> С/Э: два сезона года </a:t>
                      </a:r>
                      <a:r>
                        <a:rPr lang="ru-RU" sz="2400" b="0" u="none" dirty="0" smtClean="0">
                          <a:solidFill>
                            <a:schemeClr val="tx1"/>
                          </a:solidFill>
                          <a:effectLst/>
                        </a:rPr>
                        <a:t>– </a:t>
                      </a:r>
                    </a:p>
                    <a:p>
                      <a:r>
                        <a:rPr lang="ru-RU" sz="2400" b="0" u="none" dirty="0" err="1" smtClean="0">
                          <a:solidFill>
                            <a:schemeClr val="tx1"/>
                          </a:solidFill>
                          <a:effectLst/>
                        </a:rPr>
                        <a:t>Лето-влажное</a:t>
                      </a:r>
                      <a:r>
                        <a:rPr lang="ru-RU" sz="2400" b="0" u="none" dirty="0" smtClean="0">
                          <a:solidFill>
                            <a:schemeClr val="tx1"/>
                          </a:solidFill>
                          <a:effectLst/>
                        </a:rPr>
                        <a:t> (</a:t>
                      </a:r>
                      <a:r>
                        <a:rPr lang="ru-RU" sz="2400" b="0" u="none" dirty="0" err="1" smtClean="0">
                          <a:solidFill>
                            <a:schemeClr val="tx1"/>
                          </a:solidFill>
                          <a:effectLst/>
                        </a:rPr>
                        <a:t>Эвм</a:t>
                      </a:r>
                      <a:r>
                        <a:rPr lang="ru-RU" sz="2400" b="0" u="none" dirty="0" smtClean="0">
                          <a:solidFill>
                            <a:schemeClr val="tx1"/>
                          </a:solidFill>
                          <a:effectLst/>
                        </a:rPr>
                        <a:t>)</a:t>
                      </a:r>
                    </a:p>
                    <a:p>
                      <a:r>
                        <a:rPr lang="ru-RU" sz="2400" b="0" u="none" dirty="0" smtClean="0">
                          <a:solidFill>
                            <a:schemeClr val="tx1"/>
                          </a:solidFill>
                          <a:effectLst/>
                        </a:rPr>
                        <a:t>Зима</a:t>
                      </a:r>
                      <a:r>
                        <a:rPr lang="ru-RU" sz="2400" b="0" u="none" baseline="0" dirty="0" smtClean="0">
                          <a:solidFill>
                            <a:schemeClr val="tx1"/>
                          </a:solidFill>
                          <a:effectLst/>
                        </a:rPr>
                        <a:t> –сухая  (</a:t>
                      </a:r>
                      <a:r>
                        <a:rPr lang="ru-RU" sz="2400" b="0" u="none" baseline="0" dirty="0" err="1" smtClean="0">
                          <a:solidFill>
                            <a:schemeClr val="tx1"/>
                          </a:solidFill>
                          <a:effectLst/>
                        </a:rPr>
                        <a:t>Твм</a:t>
                      </a:r>
                      <a:r>
                        <a:rPr lang="ru-RU" sz="2400" b="0" u="none" baseline="0" dirty="0" smtClean="0">
                          <a:solidFill>
                            <a:schemeClr val="tx1"/>
                          </a:solidFill>
                          <a:effectLst/>
                        </a:rPr>
                        <a:t>)</a:t>
                      </a:r>
                      <a:endParaRPr lang="ru-RU" sz="2400" b="0" u="none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5400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5400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5400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/>
                </a:tc>
              </a:tr>
              <a:tr h="1106590">
                <a:tc>
                  <a:txBody>
                    <a:bodyPr/>
                    <a:lstStyle/>
                    <a:p>
                      <a:r>
                        <a:rPr lang="ru-RU" sz="2400" b="1" u="none" dirty="0" smtClean="0">
                          <a:solidFill>
                            <a:srgbClr val="FF0000"/>
                          </a:solidFill>
                          <a:effectLst/>
                        </a:rPr>
                        <a:t>Т: два сезона, </a:t>
                      </a:r>
                      <a:r>
                        <a:rPr lang="ru-RU" sz="2400" b="0" u="none" dirty="0" smtClean="0">
                          <a:solidFill>
                            <a:schemeClr val="tx1"/>
                          </a:solidFill>
                          <a:effectLst/>
                        </a:rPr>
                        <a:t>дуют пассаты (</a:t>
                      </a:r>
                      <a:r>
                        <a:rPr lang="ru-RU" sz="2400" b="0" u="none" dirty="0" err="1" smtClean="0">
                          <a:solidFill>
                            <a:schemeClr val="tx1"/>
                          </a:solidFill>
                          <a:effectLst/>
                        </a:rPr>
                        <a:t>Твм</a:t>
                      </a:r>
                      <a:r>
                        <a:rPr lang="ru-RU" sz="2400" b="0" u="none" dirty="0" smtClean="0">
                          <a:solidFill>
                            <a:schemeClr val="tx1"/>
                          </a:solidFill>
                          <a:effectLst/>
                        </a:rPr>
                        <a:t>)</a:t>
                      </a:r>
                    </a:p>
                    <a:p>
                      <a:r>
                        <a:rPr lang="ru-RU" sz="2400" b="0" u="none" dirty="0" smtClean="0">
                          <a:solidFill>
                            <a:schemeClr val="tx1"/>
                          </a:solidFill>
                          <a:effectLst/>
                        </a:rPr>
                        <a:t>зимой  +16</a:t>
                      </a:r>
                      <a:r>
                        <a:rPr lang="en-US" sz="2400" b="0" u="none" dirty="0" smtClean="0">
                          <a:solidFill>
                            <a:schemeClr val="tx1"/>
                          </a:solidFill>
                          <a:effectLst/>
                        </a:rPr>
                        <a:t>°C</a:t>
                      </a:r>
                      <a:r>
                        <a:rPr lang="ru-RU" sz="2400" b="0" u="none" dirty="0" smtClean="0">
                          <a:solidFill>
                            <a:schemeClr val="tx1"/>
                          </a:solidFill>
                          <a:effectLst/>
                        </a:rPr>
                        <a:t>, летом +32</a:t>
                      </a:r>
                      <a:r>
                        <a:rPr lang="en-US" sz="2400" b="0" u="none" dirty="0" smtClean="0">
                          <a:solidFill>
                            <a:schemeClr val="tx1"/>
                          </a:solidFill>
                          <a:effectLst/>
                        </a:rPr>
                        <a:t>°C</a:t>
                      </a:r>
                      <a:r>
                        <a:rPr lang="ru-RU" sz="2400" b="0" u="none" dirty="0" smtClean="0">
                          <a:solidFill>
                            <a:schemeClr val="tx1"/>
                          </a:solidFill>
                          <a:effectLst/>
                        </a:rPr>
                        <a:t>; </a:t>
                      </a:r>
                    </a:p>
                    <a:p>
                      <a:r>
                        <a:rPr lang="ru-RU" sz="2400" b="0" u="none" dirty="0" smtClean="0">
                          <a:solidFill>
                            <a:schemeClr val="tx1"/>
                          </a:solidFill>
                          <a:effectLst/>
                        </a:rPr>
                        <a:t>осадки -50 мм/год</a:t>
                      </a:r>
                      <a:endParaRPr lang="ru-RU" sz="2400" b="0" u="none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5400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5400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5400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/>
                </a:tc>
              </a:tr>
              <a:tr h="1106590">
                <a:tc>
                  <a:txBody>
                    <a:bodyPr/>
                    <a:lstStyle/>
                    <a:p>
                      <a:r>
                        <a:rPr lang="ru-RU" sz="2400" b="1" u="none" dirty="0" smtClean="0">
                          <a:solidFill>
                            <a:srgbClr val="FF0000"/>
                          </a:solidFill>
                          <a:effectLst/>
                        </a:rPr>
                        <a:t> С/Т: два сезона:</a:t>
                      </a:r>
                    </a:p>
                    <a:p>
                      <a:r>
                        <a:rPr lang="ru-RU" sz="2400" b="0" u="none" dirty="0" smtClean="0">
                          <a:solidFill>
                            <a:schemeClr val="tx1"/>
                          </a:solidFill>
                          <a:effectLst/>
                        </a:rPr>
                        <a:t>Зима (</a:t>
                      </a:r>
                      <a:r>
                        <a:rPr lang="ru-RU" sz="2400" b="0" u="none" dirty="0" err="1" smtClean="0">
                          <a:solidFill>
                            <a:schemeClr val="tx1"/>
                          </a:solidFill>
                          <a:effectLst/>
                        </a:rPr>
                        <a:t>Увм</a:t>
                      </a:r>
                      <a:r>
                        <a:rPr lang="ru-RU" sz="2400" b="0" u="none" dirty="0" smtClean="0">
                          <a:solidFill>
                            <a:schemeClr val="tx1"/>
                          </a:solidFill>
                          <a:effectLst/>
                        </a:rPr>
                        <a:t>) влажная и прохладная</a:t>
                      </a:r>
                    </a:p>
                    <a:p>
                      <a:r>
                        <a:rPr lang="ru-RU" sz="2400" b="0" u="none" dirty="0" smtClean="0">
                          <a:solidFill>
                            <a:schemeClr val="tx1"/>
                          </a:solidFill>
                          <a:effectLst/>
                        </a:rPr>
                        <a:t>Лето (</a:t>
                      </a:r>
                      <a:r>
                        <a:rPr lang="ru-RU" sz="2400" b="0" u="none" dirty="0" err="1" smtClean="0">
                          <a:solidFill>
                            <a:schemeClr val="tx1"/>
                          </a:solidFill>
                          <a:effectLst/>
                        </a:rPr>
                        <a:t>Твм</a:t>
                      </a:r>
                      <a:r>
                        <a:rPr lang="ru-RU" sz="2400" b="0" u="none" dirty="0" smtClean="0">
                          <a:solidFill>
                            <a:schemeClr val="tx1"/>
                          </a:solidFill>
                          <a:effectLst/>
                        </a:rPr>
                        <a:t>) жаркое и сухое</a:t>
                      </a:r>
                      <a:endParaRPr lang="ru-RU" sz="2400" b="0" u="none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5400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5400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5400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dirty="0" smtClean="0"/>
              <a:t>Типы климатов южных материков</a:t>
            </a: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" y="1142983"/>
          <a:ext cx="9144000" cy="55691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09323"/>
                <a:gridCol w="1348626"/>
                <a:gridCol w="1354817"/>
                <a:gridCol w="1431234"/>
              </a:tblGrid>
              <a:tr h="714381">
                <a:tc>
                  <a:txBody>
                    <a:bodyPr/>
                    <a:lstStyle/>
                    <a:p>
                      <a:endParaRPr lang="ru-RU" sz="2400" b="1" u="none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Африка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Южная Америка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Австралия</a:t>
                      </a:r>
                      <a:endParaRPr lang="ru-RU" sz="2000" dirty="0"/>
                    </a:p>
                  </a:txBody>
                  <a:tcPr/>
                </a:tc>
              </a:tr>
              <a:tr h="1288657">
                <a:tc>
                  <a:txBody>
                    <a:bodyPr/>
                    <a:lstStyle/>
                    <a:p>
                      <a:r>
                        <a:rPr lang="ru-RU" sz="2400" b="1" u="none" dirty="0" smtClean="0">
                          <a:solidFill>
                            <a:srgbClr val="FF0000"/>
                          </a:solidFill>
                          <a:effectLst/>
                        </a:rPr>
                        <a:t>Э: </a:t>
                      </a:r>
                      <a:r>
                        <a:rPr lang="en-US" sz="2400" b="0" u="none" dirty="0" smtClean="0">
                          <a:solidFill>
                            <a:schemeClr val="tx1"/>
                          </a:solidFill>
                          <a:effectLst/>
                        </a:rPr>
                        <a:t>t° </a:t>
                      </a:r>
                      <a:r>
                        <a:rPr lang="ru-RU" sz="2400" b="0" u="none" dirty="0" smtClean="0">
                          <a:solidFill>
                            <a:schemeClr val="tx1"/>
                          </a:solidFill>
                          <a:effectLst/>
                        </a:rPr>
                        <a:t>+</a:t>
                      </a:r>
                      <a:r>
                        <a:rPr lang="en-US" sz="2400" b="0" u="none" dirty="0" smtClean="0">
                          <a:solidFill>
                            <a:schemeClr val="tx1"/>
                          </a:solidFill>
                          <a:effectLst/>
                        </a:rPr>
                        <a:t>25</a:t>
                      </a:r>
                      <a:r>
                        <a:rPr lang="ru-RU" sz="2400" b="0" u="none" dirty="0" smtClean="0">
                          <a:solidFill>
                            <a:schemeClr val="tx1"/>
                          </a:solidFill>
                          <a:effectLst/>
                        </a:rPr>
                        <a:t>+</a:t>
                      </a:r>
                      <a:r>
                        <a:rPr lang="en-US" sz="2400" b="0" u="none" dirty="0" smtClean="0">
                          <a:solidFill>
                            <a:schemeClr val="tx1"/>
                          </a:solidFill>
                          <a:effectLst/>
                        </a:rPr>
                        <a:t>27°C</a:t>
                      </a:r>
                      <a:r>
                        <a:rPr lang="ru-RU" sz="2400" b="0" u="none" dirty="0" smtClean="0">
                          <a:solidFill>
                            <a:schemeClr val="tx1"/>
                          </a:solidFill>
                          <a:effectLst/>
                        </a:rPr>
                        <a:t>;     господствуют </a:t>
                      </a:r>
                      <a:r>
                        <a:rPr lang="ru-RU" sz="2400" b="0" u="none" dirty="0" err="1" smtClean="0">
                          <a:solidFill>
                            <a:schemeClr val="tx1"/>
                          </a:solidFill>
                          <a:effectLst/>
                        </a:rPr>
                        <a:t>Эвм</a:t>
                      </a:r>
                      <a:endParaRPr lang="ru-RU" sz="2400" b="0" u="none" dirty="0" smtClean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r>
                        <a:rPr lang="ru-RU" sz="2400" b="0" u="none" dirty="0" smtClean="0">
                          <a:solidFill>
                            <a:schemeClr val="tx1"/>
                          </a:solidFill>
                          <a:effectLst/>
                        </a:rPr>
                        <a:t>Осадки: равномерно выпадают в течение года – от 1000до 3000</a:t>
                      </a:r>
                      <a:r>
                        <a:rPr lang="ru-RU" sz="2400" b="0" u="none" baseline="0" dirty="0" smtClean="0">
                          <a:solidFill>
                            <a:schemeClr val="tx1"/>
                          </a:solidFill>
                          <a:effectLst/>
                        </a:rPr>
                        <a:t> мм</a:t>
                      </a:r>
                      <a:endParaRPr lang="ru-RU" sz="2400" b="0" u="none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dirty="0" smtClean="0">
                          <a:solidFill>
                            <a:srgbClr val="FF0000"/>
                          </a:solidFill>
                          <a:effectLst/>
                        </a:rPr>
                        <a:t>+</a:t>
                      </a:r>
                      <a:endParaRPr lang="ru-RU" sz="5400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dirty="0" smtClean="0">
                          <a:solidFill>
                            <a:srgbClr val="FF0000"/>
                          </a:solidFill>
                          <a:effectLst/>
                        </a:rPr>
                        <a:t>+</a:t>
                      </a:r>
                      <a:endParaRPr lang="ru-RU" sz="5400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dirty="0" smtClean="0">
                          <a:solidFill>
                            <a:srgbClr val="FF0000"/>
                          </a:solidFill>
                          <a:effectLst/>
                        </a:rPr>
                        <a:t>-</a:t>
                      </a:r>
                      <a:endParaRPr lang="ru-RU" sz="5400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/>
                </a:tc>
              </a:tr>
              <a:tr h="1106590">
                <a:tc>
                  <a:txBody>
                    <a:bodyPr/>
                    <a:lstStyle/>
                    <a:p>
                      <a:r>
                        <a:rPr lang="ru-RU" sz="2400" b="1" u="none" dirty="0" smtClean="0">
                          <a:solidFill>
                            <a:srgbClr val="FF0000"/>
                          </a:solidFill>
                          <a:effectLst/>
                        </a:rPr>
                        <a:t> С/Э: два сезона года </a:t>
                      </a:r>
                      <a:r>
                        <a:rPr lang="ru-RU" sz="2400" b="0" u="none" dirty="0" smtClean="0">
                          <a:solidFill>
                            <a:schemeClr val="tx1"/>
                          </a:solidFill>
                          <a:effectLst/>
                        </a:rPr>
                        <a:t>– </a:t>
                      </a:r>
                    </a:p>
                    <a:p>
                      <a:r>
                        <a:rPr lang="ru-RU" sz="2400" b="0" u="none" dirty="0" err="1" smtClean="0">
                          <a:solidFill>
                            <a:schemeClr val="tx1"/>
                          </a:solidFill>
                          <a:effectLst/>
                        </a:rPr>
                        <a:t>Лето-влажное</a:t>
                      </a:r>
                      <a:r>
                        <a:rPr lang="ru-RU" sz="2400" b="0" u="none" dirty="0" smtClean="0">
                          <a:solidFill>
                            <a:schemeClr val="tx1"/>
                          </a:solidFill>
                          <a:effectLst/>
                        </a:rPr>
                        <a:t> (</a:t>
                      </a:r>
                      <a:r>
                        <a:rPr lang="ru-RU" sz="2400" b="0" u="none" dirty="0" err="1" smtClean="0">
                          <a:solidFill>
                            <a:schemeClr val="tx1"/>
                          </a:solidFill>
                          <a:effectLst/>
                        </a:rPr>
                        <a:t>Эвм</a:t>
                      </a:r>
                      <a:r>
                        <a:rPr lang="ru-RU" sz="2400" b="0" u="none" dirty="0" smtClean="0">
                          <a:solidFill>
                            <a:schemeClr val="tx1"/>
                          </a:solidFill>
                          <a:effectLst/>
                        </a:rPr>
                        <a:t>)</a:t>
                      </a:r>
                    </a:p>
                    <a:p>
                      <a:r>
                        <a:rPr lang="ru-RU" sz="2400" b="0" u="none" dirty="0" smtClean="0">
                          <a:solidFill>
                            <a:schemeClr val="tx1"/>
                          </a:solidFill>
                          <a:effectLst/>
                        </a:rPr>
                        <a:t>Зима</a:t>
                      </a:r>
                      <a:r>
                        <a:rPr lang="ru-RU" sz="2400" b="0" u="none" baseline="0" dirty="0" smtClean="0">
                          <a:solidFill>
                            <a:schemeClr val="tx1"/>
                          </a:solidFill>
                          <a:effectLst/>
                        </a:rPr>
                        <a:t> –сухая  (</a:t>
                      </a:r>
                      <a:r>
                        <a:rPr lang="ru-RU" sz="2400" b="0" u="none" baseline="0" dirty="0" err="1" smtClean="0">
                          <a:solidFill>
                            <a:schemeClr val="tx1"/>
                          </a:solidFill>
                          <a:effectLst/>
                        </a:rPr>
                        <a:t>Твм</a:t>
                      </a:r>
                      <a:r>
                        <a:rPr lang="ru-RU" sz="2400" b="0" u="none" baseline="0" dirty="0" smtClean="0">
                          <a:solidFill>
                            <a:schemeClr val="tx1"/>
                          </a:solidFill>
                          <a:effectLst/>
                        </a:rPr>
                        <a:t>)</a:t>
                      </a:r>
                      <a:endParaRPr lang="ru-RU" sz="2400" b="0" u="none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dirty="0" smtClean="0">
                          <a:solidFill>
                            <a:srgbClr val="FF0000"/>
                          </a:solidFill>
                          <a:effectLst/>
                        </a:rPr>
                        <a:t>+</a:t>
                      </a:r>
                      <a:endParaRPr lang="ru-RU" sz="5400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dirty="0" smtClean="0">
                          <a:solidFill>
                            <a:srgbClr val="FF0000"/>
                          </a:solidFill>
                          <a:effectLst/>
                        </a:rPr>
                        <a:t>+</a:t>
                      </a:r>
                      <a:endParaRPr lang="ru-RU" sz="5400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dirty="0" smtClean="0">
                          <a:solidFill>
                            <a:srgbClr val="FF0000"/>
                          </a:solidFill>
                          <a:effectLst/>
                        </a:rPr>
                        <a:t>+</a:t>
                      </a:r>
                      <a:endParaRPr lang="ru-RU" sz="5400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/>
                </a:tc>
              </a:tr>
              <a:tr h="1106590">
                <a:tc>
                  <a:txBody>
                    <a:bodyPr/>
                    <a:lstStyle/>
                    <a:p>
                      <a:r>
                        <a:rPr lang="ru-RU" sz="2400" b="1" u="none" dirty="0" smtClean="0">
                          <a:solidFill>
                            <a:srgbClr val="FF0000"/>
                          </a:solidFill>
                          <a:effectLst/>
                        </a:rPr>
                        <a:t>Т: два сезона, </a:t>
                      </a:r>
                      <a:r>
                        <a:rPr lang="ru-RU" sz="2400" b="0" u="none" dirty="0" smtClean="0">
                          <a:solidFill>
                            <a:schemeClr val="tx1"/>
                          </a:solidFill>
                          <a:effectLst/>
                        </a:rPr>
                        <a:t>дуют пассаты (</a:t>
                      </a:r>
                      <a:r>
                        <a:rPr lang="ru-RU" sz="2400" b="0" u="none" dirty="0" err="1" smtClean="0">
                          <a:solidFill>
                            <a:schemeClr val="tx1"/>
                          </a:solidFill>
                          <a:effectLst/>
                        </a:rPr>
                        <a:t>Твм</a:t>
                      </a:r>
                      <a:r>
                        <a:rPr lang="ru-RU" sz="2400" b="0" u="none" dirty="0" smtClean="0">
                          <a:solidFill>
                            <a:schemeClr val="tx1"/>
                          </a:solidFill>
                          <a:effectLst/>
                        </a:rPr>
                        <a:t>)</a:t>
                      </a:r>
                    </a:p>
                    <a:p>
                      <a:r>
                        <a:rPr lang="ru-RU" sz="2400" b="0" u="none" dirty="0" smtClean="0">
                          <a:solidFill>
                            <a:schemeClr val="tx1"/>
                          </a:solidFill>
                          <a:effectLst/>
                        </a:rPr>
                        <a:t>зимой  +16</a:t>
                      </a:r>
                      <a:r>
                        <a:rPr lang="en-US" sz="2400" b="0" u="none" dirty="0" smtClean="0">
                          <a:solidFill>
                            <a:schemeClr val="tx1"/>
                          </a:solidFill>
                          <a:effectLst/>
                        </a:rPr>
                        <a:t>°C</a:t>
                      </a:r>
                      <a:r>
                        <a:rPr lang="ru-RU" sz="2400" b="0" u="none" dirty="0" smtClean="0">
                          <a:solidFill>
                            <a:schemeClr val="tx1"/>
                          </a:solidFill>
                          <a:effectLst/>
                        </a:rPr>
                        <a:t>, летом +32</a:t>
                      </a:r>
                      <a:r>
                        <a:rPr lang="en-US" sz="2400" b="0" u="none" dirty="0" smtClean="0">
                          <a:solidFill>
                            <a:schemeClr val="tx1"/>
                          </a:solidFill>
                          <a:effectLst/>
                        </a:rPr>
                        <a:t>°C</a:t>
                      </a:r>
                      <a:r>
                        <a:rPr lang="ru-RU" sz="2400" b="0" u="none" dirty="0" smtClean="0">
                          <a:solidFill>
                            <a:schemeClr val="tx1"/>
                          </a:solidFill>
                          <a:effectLst/>
                        </a:rPr>
                        <a:t>; </a:t>
                      </a:r>
                    </a:p>
                    <a:p>
                      <a:r>
                        <a:rPr lang="ru-RU" sz="2400" b="0" u="none" dirty="0" smtClean="0">
                          <a:solidFill>
                            <a:schemeClr val="tx1"/>
                          </a:solidFill>
                          <a:effectLst/>
                        </a:rPr>
                        <a:t>осадки -50 мм/год</a:t>
                      </a:r>
                      <a:endParaRPr lang="ru-RU" sz="2400" b="0" u="none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5400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5400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5400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/>
                </a:tc>
              </a:tr>
              <a:tr h="1106590">
                <a:tc>
                  <a:txBody>
                    <a:bodyPr/>
                    <a:lstStyle/>
                    <a:p>
                      <a:r>
                        <a:rPr lang="ru-RU" sz="2400" b="1" u="none" dirty="0" smtClean="0">
                          <a:solidFill>
                            <a:srgbClr val="FF0000"/>
                          </a:solidFill>
                          <a:effectLst/>
                        </a:rPr>
                        <a:t> С/Т: два сезона:</a:t>
                      </a:r>
                    </a:p>
                    <a:p>
                      <a:r>
                        <a:rPr lang="ru-RU" sz="2400" b="0" u="none" dirty="0" smtClean="0">
                          <a:solidFill>
                            <a:schemeClr val="tx1"/>
                          </a:solidFill>
                          <a:effectLst/>
                        </a:rPr>
                        <a:t>Зима (</a:t>
                      </a:r>
                      <a:r>
                        <a:rPr lang="ru-RU" sz="2400" b="0" u="none" dirty="0" err="1" smtClean="0">
                          <a:solidFill>
                            <a:schemeClr val="tx1"/>
                          </a:solidFill>
                          <a:effectLst/>
                        </a:rPr>
                        <a:t>Увм</a:t>
                      </a:r>
                      <a:r>
                        <a:rPr lang="ru-RU" sz="2400" b="0" u="none" dirty="0" smtClean="0">
                          <a:solidFill>
                            <a:schemeClr val="tx1"/>
                          </a:solidFill>
                          <a:effectLst/>
                        </a:rPr>
                        <a:t>) влажная и прохладная</a:t>
                      </a:r>
                    </a:p>
                    <a:p>
                      <a:r>
                        <a:rPr lang="ru-RU" sz="2400" b="0" u="none" dirty="0" smtClean="0">
                          <a:solidFill>
                            <a:schemeClr val="tx1"/>
                          </a:solidFill>
                          <a:effectLst/>
                        </a:rPr>
                        <a:t>Лето (</a:t>
                      </a:r>
                      <a:r>
                        <a:rPr lang="ru-RU" sz="2400" b="0" u="none" dirty="0" err="1" smtClean="0">
                          <a:solidFill>
                            <a:schemeClr val="tx1"/>
                          </a:solidFill>
                          <a:effectLst/>
                        </a:rPr>
                        <a:t>Твм</a:t>
                      </a:r>
                      <a:r>
                        <a:rPr lang="ru-RU" sz="2400" b="0" u="none" dirty="0" smtClean="0">
                          <a:solidFill>
                            <a:schemeClr val="tx1"/>
                          </a:solidFill>
                          <a:effectLst/>
                        </a:rPr>
                        <a:t>) жаркое и сухое</a:t>
                      </a:r>
                      <a:endParaRPr lang="ru-RU" sz="2400" b="0" u="none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5400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5400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5400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dirty="0" smtClean="0"/>
              <a:t>Типы климатов южных материков</a:t>
            </a: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" y="1142983"/>
          <a:ext cx="9144000" cy="55691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09323"/>
                <a:gridCol w="1348626"/>
                <a:gridCol w="1354817"/>
                <a:gridCol w="1431234"/>
              </a:tblGrid>
              <a:tr h="714381">
                <a:tc>
                  <a:txBody>
                    <a:bodyPr/>
                    <a:lstStyle/>
                    <a:p>
                      <a:endParaRPr lang="ru-RU" sz="2400" b="1" u="none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Африка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Южная Америка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Австралия</a:t>
                      </a:r>
                      <a:endParaRPr lang="ru-RU" sz="2000" dirty="0"/>
                    </a:p>
                  </a:txBody>
                  <a:tcPr/>
                </a:tc>
              </a:tr>
              <a:tr h="1288657">
                <a:tc>
                  <a:txBody>
                    <a:bodyPr/>
                    <a:lstStyle/>
                    <a:p>
                      <a:r>
                        <a:rPr lang="ru-RU" sz="2400" b="1" u="none" dirty="0" smtClean="0">
                          <a:solidFill>
                            <a:srgbClr val="FF0000"/>
                          </a:solidFill>
                          <a:effectLst/>
                        </a:rPr>
                        <a:t>Э: </a:t>
                      </a:r>
                      <a:r>
                        <a:rPr lang="en-US" sz="2400" b="0" u="none" dirty="0" smtClean="0">
                          <a:solidFill>
                            <a:schemeClr val="tx1"/>
                          </a:solidFill>
                          <a:effectLst/>
                        </a:rPr>
                        <a:t>t° </a:t>
                      </a:r>
                      <a:r>
                        <a:rPr lang="ru-RU" sz="2400" b="0" u="none" dirty="0" smtClean="0">
                          <a:solidFill>
                            <a:schemeClr val="tx1"/>
                          </a:solidFill>
                          <a:effectLst/>
                        </a:rPr>
                        <a:t>+</a:t>
                      </a:r>
                      <a:r>
                        <a:rPr lang="en-US" sz="2400" b="0" u="none" dirty="0" smtClean="0">
                          <a:solidFill>
                            <a:schemeClr val="tx1"/>
                          </a:solidFill>
                          <a:effectLst/>
                        </a:rPr>
                        <a:t>25</a:t>
                      </a:r>
                      <a:r>
                        <a:rPr lang="ru-RU" sz="2400" b="0" u="none" dirty="0" smtClean="0">
                          <a:solidFill>
                            <a:schemeClr val="tx1"/>
                          </a:solidFill>
                          <a:effectLst/>
                        </a:rPr>
                        <a:t>+</a:t>
                      </a:r>
                      <a:r>
                        <a:rPr lang="en-US" sz="2400" b="0" u="none" dirty="0" smtClean="0">
                          <a:solidFill>
                            <a:schemeClr val="tx1"/>
                          </a:solidFill>
                          <a:effectLst/>
                        </a:rPr>
                        <a:t>27°C</a:t>
                      </a:r>
                      <a:r>
                        <a:rPr lang="ru-RU" sz="2400" b="0" u="none" dirty="0" smtClean="0">
                          <a:solidFill>
                            <a:schemeClr val="tx1"/>
                          </a:solidFill>
                          <a:effectLst/>
                        </a:rPr>
                        <a:t>;     господствуют </a:t>
                      </a:r>
                      <a:r>
                        <a:rPr lang="ru-RU" sz="2400" b="0" u="none" dirty="0" err="1" smtClean="0">
                          <a:solidFill>
                            <a:schemeClr val="tx1"/>
                          </a:solidFill>
                          <a:effectLst/>
                        </a:rPr>
                        <a:t>Эвм</a:t>
                      </a:r>
                      <a:endParaRPr lang="ru-RU" sz="2400" b="0" u="none" dirty="0" smtClean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r>
                        <a:rPr lang="ru-RU" sz="2400" b="0" u="none" dirty="0" smtClean="0">
                          <a:solidFill>
                            <a:schemeClr val="tx1"/>
                          </a:solidFill>
                          <a:effectLst/>
                        </a:rPr>
                        <a:t>Осадки: равномерно выпадают в течение года – от 1000до 3000</a:t>
                      </a:r>
                      <a:r>
                        <a:rPr lang="ru-RU" sz="2400" b="0" u="none" baseline="0" dirty="0" smtClean="0">
                          <a:solidFill>
                            <a:schemeClr val="tx1"/>
                          </a:solidFill>
                          <a:effectLst/>
                        </a:rPr>
                        <a:t> мм</a:t>
                      </a:r>
                      <a:endParaRPr lang="ru-RU" sz="2400" b="0" u="none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dirty="0" smtClean="0">
                          <a:solidFill>
                            <a:srgbClr val="FF0000"/>
                          </a:solidFill>
                          <a:effectLst/>
                        </a:rPr>
                        <a:t>+</a:t>
                      </a:r>
                      <a:endParaRPr lang="ru-RU" sz="5400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dirty="0" smtClean="0">
                          <a:solidFill>
                            <a:srgbClr val="FF0000"/>
                          </a:solidFill>
                          <a:effectLst/>
                        </a:rPr>
                        <a:t>+</a:t>
                      </a:r>
                      <a:endParaRPr lang="ru-RU" sz="5400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dirty="0" smtClean="0">
                          <a:solidFill>
                            <a:srgbClr val="FF0000"/>
                          </a:solidFill>
                          <a:effectLst/>
                        </a:rPr>
                        <a:t>-</a:t>
                      </a:r>
                      <a:endParaRPr lang="ru-RU" sz="5400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/>
                </a:tc>
              </a:tr>
              <a:tr h="1106590">
                <a:tc>
                  <a:txBody>
                    <a:bodyPr/>
                    <a:lstStyle/>
                    <a:p>
                      <a:r>
                        <a:rPr lang="ru-RU" sz="2400" b="1" u="none" dirty="0" smtClean="0">
                          <a:solidFill>
                            <a:srgbClr val="FF0000"/>
                          </a:solidFill>
                          <a:effectLst/>
                        </a:rPr>
                        <a:t> С/Э: два сезона года </a:t>
                      </a:r>
                      <a:r>
                        <a:rPr lang="ru-RU" sz="2400" b="0" u="none" dirty="0" smtClean="0">
                          <a:solidFill>
                            <a:schemeClr val="tx1"/>
                          </a:solidFill>
                          <a:effectLst/>
                        </a:rPr>
                        <a:t>– </a:t>
                      </a:r>
                    </a:p>
                    <a:p>
                      <a:r>
                        <a:rPr lang="ru-RU" sz="2400" b="0" u="none" dirty="0" err="1" smtClean="0">
                          <a:solidFill>
                            <a:schemeClr val="tx1"/>
                          </a:solidFill>
                          <a:effectLst/>
                        </a:rPr>
                        <a:t>Лето-влажное</a:t>
                      </a:r>
                      <a:r>
                        <a:rPr lang="ru-RU" sz="2400" b="0" u="none" dirty="0" smtClean="0">
                          <a:solidFill>
                            <a:schemeClr val="tx1"/>
                          </a:solidFill>
                          <a:effectLst/>
                        </a:rPr>
                        <a:t> (</a:t>
                      </a:r>
                      <a:r>
                        <a:rPr lang="ru-RU" sz="2400" b="0" u="none" dirty="0" err="1" smtClean="0">
                          <a:solidFill>
                            <a:schemeClr val="tx1"/>
                          </a:solidFill>
                          <a:effectLst/>
                        </a:rPr>
                        <a:t>Эвм</a:t>
                      </a:r>
                      <a:r>
                        <a:rPr lang="ru-RU" sz="2400" b="0" u="none" dirty="0" smtClean="0">
                          <a:solidFill>
                            <a:schemeClr val="tx1"/>
                          </a:solidFill>
                          <a:effectLst/>
                        </a:rPr>
                        <a:t>)</a:t>
                      </a:r>
                    </a:p>
                    <a:p>
                      <a:r>
                        <a:rPr lang="ru-RU" sz="2400" b="0" u="none" dirty="0" smtClean="0">
                          <a:solidFill>
                            <a:schemeClr val="tx1"/>
                          </a:solidFill>
                          <a:effectLst/>
                        </a:rPr>
                        <a:t>Зима</a:t>
                      </a:r>
                      <a:r>
                        <a:rPr lang="ru-RU" sz="2400" b="0" u="none" baseline="0" dirty="0" smtClean="0">
                          <a:solidFill>
                            <a:schemeClr val="tx1"/>
                          </a:solidFill>
                          <a:effectLst/>
                        </a:rPr>
                        <a:t> –сухая  (</a:t>
                      </a:r>
                      <a:r>
                        <a:rPr lang="ru-RU" sz="2400" b="0" u="none" baseline="0" dirty="0" err="1" smtClean="0">
                          <a:solidFill>
                            <a:schemeClr val="tx1"/>
                          </a:solidFill>
                          <a:effectLst/>
                        </a:rPr>
                        <a:t>Твм</a:t>
                      </a:r>
                      <a:r>
                        <a:rPr lang="ru-RU" sz="2400" b="0" u="none" baseline="0" dirty="0" smtClean="0">
                          <a:solidFill>
                            <a:schemeClr val="tx1"/>
                          </a:solidFill>
                          <a:effectLst/>
                        </a:rPr>
                        <a:t>)</a:t>
                      </a:r>
                      <a:endParaRPr lang="ru-RU" sz="2400" b="0" u="none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dirty="0" smtClean="0">
                          <a:solidFill>
                            <a:srgbClr val="FF0000"/>
                          </a:solidFill>
                          <a:effectLst/>
                        </a:rPr>
                        <a:t>+</a:t>
                      </a:r>
                      <a:endParaRPr lang="ru-RU" sz="5400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dirty="0" smtClean="0">
                          <a:solidFill>
                            <a:srgbClr val="FF0000"/>
                          </a:solidFill>
                          <a:effectLst/>
                        </a:rPr>
                        <a:t>+</a:t>
                      </a:r>
                      <a:endParaRPr lang="ru-RU" sz="5400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dirty="0" smtClean="0">
                          <a:solidFill>
                            <a:srgbClr val="FF0000"/>
                          </a:solidFill>
                          <a:effectLst/>
                        </a:rPr>
                        <a:t>+</a:t>
                      </a:r>
                      <a:endParaRPr lang="ru-RU" sz="5400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/>
                </a:tc>
              </a:tr>
              <a:tr h="1106590">
                <a:tc>
                  <a:txBody>
                    <a:bodyPr/>
                    <a:lstStyle/>
                    <a:p>
                      <a:r>
                        <a:rPr lang="ru-RU" sz="2400" b="1" u="none" dirty="0" smtClean="0">
                          <a:solidFill>
                            <a:srgbClr val="FF0000"/>
                          </a:solidFill>
                          <a:effectLst/>
                        </a:rPr>
                        <a:t>Т: два сезона, </a:t>
                      </a:r>
                      <a:r>
                        <a:rPr lang="ru-RU" sz="2400" b="0" u="none" dirty="0" smtClean="0">
                          <a:solidFill>
                            <a:schemeClr val="tx1"/>
                          </a:solidFill>
                          <a:effectLst/>
                        </a:rPr>
                        <a:t>дуют пассаты (</a:t>
                      </a:r>
                      <a:r>
                        <a:rPr lang="ru-RU" sz="2400" b="0" u="none" dirty="0" err="1" smtClean="0">
                          <a:solidFill>
                            <a:schemeClr val="tx1"/>
                          </a:solidFill>
                          <a:effectLst/>
                        </a:rPr>
                        <a:t>Твм</a:t>
                      </a:r>
                      <a:r>
                        <a:rPr lang="ru-RU" sz="2400" b="0" u="none" dirty="0" smtClean="0">
                          <a:solidFill>
                            <a:schemeClr val="tx1"/>
                          </a:solidFill>
                          <a:effectLst/>
                        </a:rPr>
                        <a:t>)</a:t>
                      </a:r>
                    </a:p>
                    <a:p>
                      <a:r>
                        <a:rPr lang="ru-RU" sz="2400" b="0" u="none" dirty="0" smtClean="0">
                          <a:solidFill>
                            <a:schemeClr val="tx1"/>
                          </a:solidFill>
                          <a:effectLst/>
                        </a:rPr>
                        <a:t>зимой  +16</a:t>
                      </a:r>
                      <a:r>
                        <a:rPr lang="en-US" sz="2400" b="0" u="none" dirty="0" smtClean="0">
                          <a:solidFill>
                            <a:schemeClr val="tx1"/>
                          </a:solidFill>
                          <a:effectLst/>
                        </a:rPr>
                        <a:t>°C</a:t>
                      </a:r>
                      <a:r>
                        <a:rPr lang="ru-RU" sz="2400" b="0" u="none" dirty="0" smtClean="0">
                          <a:solidFill>
                            <a:schemeClr val="tx1"/>
                          </a:solidFill>
                          <a:effectLst/>
                        </a:rPr>
                        <a:t>, летом +32</a:t>
                      </a:r>
                      <a:r>
                        <a:rPr lang="en-US" sz="2400" b="0" u="none" dirty="0" smtClean="0">
                          <a:solidFill>
                            <a:schemeClr val="tx1"/>
                          </a:solidFill>
                          <a:effectLst/>
                        </a:rPr>
                        <a:t>°C</a:t>
                      </a:r>
                      <a:r>
                        <a:rPr lang="ru-RU" sz="2400" b="0" u="none" dirty="0" smtClean="0">
                          <a:solidFill>
                            <a:schemeClr val="tx1"/>
                          </a:solidFill>
                          <a:effectLst/>
                        </a:rPr>
                        <a:t>; </a:t>
                      </a:r>
                    </a:p>
                    <a:p>
                      <a:r>
                        <a:rPr lang="ru-RU" sz="2400" b="0" u="none" dirty="0" smtClean="0">
                          <a:solidFill>
                            <a:schemeClr val="tx1"/>
                          </a:solidFill>
                          <a:effectLst/>
                        </a:rPr>
                        <a:t>осадки -50 мм/год</a:t>
                      </a:r>
                      <a:endParaRPr lang="ru-RU" sz="2400" b="0" u="none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dirty="0" smtClean="0">
                          <a:solidFill>
                            <a:srgbClr val="FF0000"/>
                          </a:solidFill>
                          <a:effectLst/>
                        </a:rPr>
                        <a:t>+</a:t>
                      </a:r>
                      <a:endParaRPr lang="ru-RU" sz="5400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dirty="0" smtClean="0">
                          <a:solidFill>
                            <a:srgbClr val="FF0000"/>
                          </a:solidFill>
                          <a:effectLst/>
                        </a:rPr>
                        <a:t>+</a:t>
                      </a:r>
                      <a:endParaRPr lang="ru-RU" sz="5400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dirty="0" smtClean="0">
                          <a:solidFill>
                            <a:srgbClr val="FF0000"/>
                          </a:solidFill>
                          <a:effectLst/>
                        </a:rPr>
                        <a:t>+</a:t>
                      </a:r>
                      <a:endParaRPr lang="ru-RU" sz="5400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/>
                </a:tc>
              </a:tr>
              <a:tr h="1106590">
                <a:tc>
                  <a:txBody>
                    <a:bodyPr/>
                    <a:lstStyle/>
                    <a:p>
                      <a:r>
                        <a:rPr lang="ru-RU" sz="2400" b="1" u="none" dirty="0" smtClean="0">
                          <a:solidFill>
                            <a:srgbClr val="FF0000"/>
                          </a:solidFill>
                          <a:effectLst/>
                        </a:rPr>
                        <a:t> С/Т: два сезона:</a:t>
                      </a:r>
                    </a:p>
                    <a:p>
                      <a:r>
                        <a:rPr lang="ru-RU" sz="2400" b="0" u="none" dirty="0" smtClean="0">
                          <a:solidFill>
                            <a:schemeClr val="tx1"/>
                          </a:solidFill>
                          <a:effectLst/>
                        </a:rPr>
                        <a:t>Зима (</a:t>
                      </a:r>
                      <a:r>
                        <a:rPr lang="ru-RU" sz="2400" b="0" u="none" dirty="0" err="1" smtClean="0">
                          <a:solidFill>
                            <a:schemeClr val="tx1"/>
                          </a:solidFill>
                          <a:effectLst/>
                        </a:rPr>
                        <a:t>Увм</a:t>
                      </a:r>
                      <a:r>
                        <a:rPr lang="ru-RU" sz="2400" b="0" u="none" dirty="0" smtClean="0">
                          <a:solidFill>
                            <a:schemeClr val="tx1"/>
                          </a:solidFill>
                          <a:effectLst/>
                        </a:rPr>
                        <a:t>) влажная и прохладная</a:t>
                      </a:r>
                    </a:p>
                    <a:p>
                      <a:r>
                        <a:rPr lang="ru-RU" sz="2400" b="0" u="none" dirty="0" smtClean="0">
                          <a:solidFill>
                            <a:schemeClr val="tx1"/>
                          </a:solidFill>
                          <a:effectLst/>
                        </a:rPr>
                        <a:t>Лето (</a:t>
                      </a:r>
                      <a:r>
                        <a:rPr lang="ru-RU" sz="2400" b="0" u="none" dirty="0" err="1" smtClean="0">
                          <a:solidFill>
                            <a:schemeClr val="tx1"/>
                          </a:solidFill>
                          <a:effectLst/>
                        </a:rPr>
                        <a:t>Твм</a:t>
                      </a:r>
                      <a:r>
                        <a:rPr lang="ru-RU" sz="2400" b="0" u="none" dirty="0" smtClean="0">
                          <a:solidFill>
                            <a:schemeClr val="tx1"/>
                          </a:solidFill>
                          <a:effectLst/>
                        </a:rPr>
                        <a:t>) жаркое и сухое</a:t>
                      </a:r>
                      <a:endParaRPr lang="ru-RU" sz="2400" b="0" u="none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5400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5400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5400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dirty="0" smtClean="0"/>
              <a:t>Типы климатов южных материков</a:t>
            </a: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" y="1142983"/>
          <a:ext cx="9144000" cy="55691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09323"/>
                <a:gridCol w="1348626"/>
                <a:gridCol w="1354817"/>
                <a:gridCol w="1431234"/>
              </a:tblGrid>
              <a:tr h="714381">
                <a:tc>
                  <a:txBody>
                    <a:bodyPr/>
                    <a:lstStyle/>
                    <a:p>
                      <a:endParaRPr lang="ru-RU" sz="2400" b="1" u="none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Африка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Южная Америка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Австралия</a:t>
                      </a:r>
                      <a:endParaRPr lang="ru-RU" sz="2000" dirty="0"/>
                    </a:p>
                  </a:txBody>
                  <a:tcPr/>
                </a:tc>
              </a:tr>
              <a:tr h="1288657">
                <a:tc>
                  <a:txBody>
                    <a:bodyPr/>
                    <a:lstStyle/>
                    <a:p>
                      <a:r>
                        <a:rPr lang="ru-RU" sz="2400" b="1" u="none" dirty="0" smtClean="0">
                          <a:solidFill>
                            <a:srgbClr val="FF0000"/>
                          </a:solidFill>
                          <a:effectLst/>
                        </a:rPr>
                        <a:t>Э: </a:t>
                      </a:r>
                      <a:r>
                        <a:rPr lang="en-US" sz="2400" b="0" u="none" dirty="0" smtClean="0">
                          <a:solidFill>
                            <a:schemeClr val="tx1"/>
                          </a:solidFill>
                          <a:effectLst/>
                        </a:rPr>
                        <a:t>t° </a:t>
                      </a:r>
                      <a:r>
                        <a:rPr lang="ru-RU" sz="2400" b="0" u="none" dirty="0" smtClean="0">
                          <a:solidFill>
                            <a:schemeClr val="tx1"/>
                          </a:solidFill>
                          <a:effectLst/>
                        </a:rPr>
                        <a:t>+</a:t>
                      </a:r>
                      <a:r>
                        <a:rPr lang="en-US" sz="2400" b="0" u="none" dirty="0" smtClean="0">
                          <a:solidFill>
                            <a:schemeClr val="tx1"/>
                          </a:solidFill>
                          <a:effectLst/>
                        </a:rPr>
                        <a:t>25</a:t>
                      </a:r>
                      <a:r>
                        <a:rPr lang="ru-RU" sz="2400" b="0" u="none" dirty="0" smtClean="0">
                          <a:solidFill>
                            <a:schemeClr val="tx1"/>
                          </a:solidFill>
                          <a:effectLst/>
                        </a:rPr>
                        <a:t>+</a:t>
                      </a:r>
                      <a:r>
                        <a:rPr lang="en-US" sz="2400" b="0" u="none" dirty="0" smtClean="0">
                          <a:solidFill>
                            <a:schemeClr val="tx1"/>
                          </a:solidFill>
                          <a:effectLst/>
                        </a:rPr>
                        <a:t>27°C</a:t>
                      </a:r>
                      <a:r>
                        <a:rPr lang="ru-RU" sz="2400" b="0" u="none" dirty="0" smtClean="0">
                          <a:solidFill>
                            <a:schemeClr val="tx1"/>
                          </a:solidFill>
                          <a:effectLst/>
                        </a:rPr>
                        <a:t>;     господствуют </a:t>
                      </a:r>
                      <a:r>
                        <a:rPr lang="ru-RU" sz="2400" b="0" u="none" dirty="0" err="1" smtClean="0">
                          <a:solidFill>
                            <a:schemeClr val="tx1"/>
                          </a:solidFill>
                          <a:effectLst/>
                        </a:rPr>
                        <a:t>Эвм</a:t>
                      </a:r>
                      <a:endParaRPr lang="ru-RU" sz="2400" b="0" u="none" dirty="0" smtClean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r>
                        <a:rPr lang="ru-RU" sz="2400" b="0" u="none" dirty="0" smtClean="0">
                          <a:solidFill>
                            <a:schemeClr val="tx1"/>
                          </a:solidFill>
                          <a:effectLst/>
                        </a:rPr>
                        <a:t>Осадки: равномерно выпадают в течение года – от 1000до 3000</a:t>
                      </a:r>
                      <a:r>
                        <a:rPr lang="ru-RU" sz="2400" b="0" u="none" baseline="0" dirty="0" smtClean="0">
                          <a:solidFill>
                            <a:schemeClr val="tx1"/>
                          </a:solidFill>
                          <a:effectLst/>
                        </a:rPr>
                        <a:t> мм</a:t>
                      </a:r>
                      <a:endParaRPr lang="ru-RU" sz="2400" b="0" u="none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dirty="0" smtClean="0">
                          <a:solidFill>
                            <a:srgbClr val="FF0000"/>
                          </a:solidFill>
                          <a:effectLst/>
                        </a:rPr>
                        <a:t>+</a:t>
                      </a:r>
                      <a:endParaRPr lang="ru-RU" sz="5400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dirty="0" smtClean="0">
                          <a:solidFill>
                            <a:srgbClr val="FF0000"/>
                          </a:solidFill>
                          <a:effectLst/>
                        </a:rPr>
                        <a:t>+</a:t>
                      </a:r>
                      <a:endParaRPr lang="ru-RU" sz="5400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dirty="0" smtClean="0">
                          <a:solidFill>
                            <a:srgbClr val="FF0000"/>
                          </a:solidFill>
                          <a:effectLst/>
                        </a:rPr>
                        <a:t>-</a:t>
                      </a:r>
                      <a:endParaRPr lang="ru-RU" sz="5400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/>
                </a:tc>
              </a:tr>
              <a:tr h="1106590">
                <a:tc>
                  <a:txBody>
                    <a:bodyPr/>
                    <a:lstStyle/>
                    <a:p>
                      <a:r>
                        <a:rPr lang="ru-RU" sz="2400" b="1" u="none" dirty="0" smtClean="0">
                          <a:solidFill>
                            <a:srgbClr val="FF0000"/>
                          </a:solidFill>
                          <a:effectLst/>
                        </a:rPr>
                        <a:t> С/Э: два сезона года </a:t>
                      </a:r>
                      <a:r>
                        <a:rPr lang="ru-RU" sz="2400" b="0" u="none" dirty="0" smtClean="0">
                          <a:solidFill>
                            <a:schemeClr val="tx1"/>
                          </a:solidFill>
                          <a:effectLst/>
                        </a:rPr>
                        <a:t>– </a:t>
                      </a:r>
                    </a:p>
                    <a:p>
                      <a:r>
                        <a:rPr lang="ru-RU" sz="2400" b="0" u="none" dirty="0" err="1" smtClean="0">
                          <a:solidFill>
                            <a:schemeClr val="tx1"/>
                          </a:solidFill>
                          <a:effectLst/>
                        </a:rPr>
                        <a:t>Лето-влажное</a:t>
                      </a:r>
                      <a:r>
                        <a:rPr lang="ru-RU" sz="2400" b="0" u="none" dirty="0" smtClean="0">
                          <a:solidFill>
                            <a:schemeClr val="tx1"/>
                          </a:solidFill>
                          <a:effectLst/>
                        </a:rPr>
                        <a:t> (</a:t>
                      </a:r>
                      <a:r>
                        <a:rPr lang="ru-RU" sz="2400" b="0" u="none" dirty="0" err="1" smtClean="0">
                          <a:solidFill>
                            <a:schemeClr val="tx1"/>
                          </a:solidFill>
                          <a:effectLst/>
                        </a:rPr>
                        <a:t>Эвм</a:t>
                      </a:r>
                      <a:r>
                        <a:rPr lang="ru-RU" sz="2400" b="0" u="none" dirty="0" smtClean="0">
                          <a:solidFill>
                            <a:schemeClr val="tx1"/>
                          </a:solidFill>
                          <a:effectLst/>
                        </a:rPr>
                        <a:t>)</a:t>
                      </a:r>
                    </a:p>
                    <a:p>
                      <a:r>
                        <a:rPr lang="ru-RU" sz="2400" b="0" u="none" dirty="0" smtClean="0">
                          <a:solidFill>
                            <a:schemeClr val="tx1"/>
                          </a:solidFill>
                          <a:effectLst/>
                        </a:rPr>
                        <a:t>Зима</a:t>
                      </a:r>
                      <a:r>
                        <a:rPr lang="ru-RU" sz="2400" b="0" u="none" baseline="0" dirty="0" smtClean="0">
                          <a:solidFill>
                            <a:schemeClr val="tx1"/>
                          </a:solidFill>
                          <a:effectLst/>
                        </a:rPr>
                        <a:t> –сухая  (</a:t>
                      </a:r>
                      <a:r>
                        <a:rPr lang="ru-RU" sz="2400" b="0" u="none" baseline="0" dirty="0" err="1" smtClean="0">
                          <a:solidFill>
                            <a:schemeClr val="tx1"/>
                          </a:solidFill>
                          <a:effectLst/>
                        </a:rPr>
                        <a:t>Твм</a:t>
                      </a:r>
                      <a:r>
                        <a:rPr lang="ru-RU" sz="2400" b="0" u="none" baseline="0" dirty="0" smtClean="0">
                          <a:solidFill>
                            <a:schemeClr val="tx1"/>
                          </a:solidFill>
                          <a:effectLst/>
                        </a:rPr>
                        <a:t>)</a:t>
                      </a:r>
                      <a:endParaRPr lang="ru-RU" sz="2400" b="0" u="none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dirty="0" smtClean="0">
                          <a:solidFill>
                            <a:srgbClr val="FF0000"/>
                          </a:solidFill>
                          <a:effectLst/>
                        </a:rPr>
                        <a:t>+</a:t>
                      </a:r>
                      <a:endParaRPr lang="ru-RU" sz="5400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dirty="0" smtClean="0">
                          <a:solidFill>
                            <a:srgbClr val="FF0000"/>
                          </a:solidFill>
                          <a:effectLst/>
                        </a:rPr>
                        <a:t>+</a:t>
                      </a:r>
                      <a:endParaRPr lang="ru-RU" sz="5400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dirty="0" smtClean="0">
                          <a:solidFill>
                            <a:srgbClr val="FF0000"/>
                          </a:solidFill>
                          <a:effectLst/>
                        </a:rPr>
                        <a:t>+</a:t>
                      </a:r>
                      <a:endParaRPr lang="ru-RU" sz="5400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/>
                </a:tc>
              </a:tr>
              <a:tr h="1106590">
                <a:tc>
                  <a:txBody>
                    <a:bodyPr/>
                    <a:lstStyle/>
                    <a:p>
                      <a:r>
                        <a:rPr lang="ru-RU" sz="2400" b="1" u="none" dirty="0" smtClean="0">
                          <a:solidFill>
                            <a:srgbClr val="FF0000"/>
                          </a:solidFill>
                          <a:effectLst/>
                        </a:rPr>
                        <a:t>Т: два сезона, </a:t>
                      </a:r>
                      <a:r>
                        <a:rPr lang="ru-RU" sz="2400" b="0" u="none" dirty="0" smtClean="0">
                          <a:solidFill>
                            <a:schemeClr val="tx1"/>
                          </a:solidFill>
                          <a:effectLst/>
                        </a:rPr>
                        <a:t>дуют пассаты (</a:t>
                      </a:r>
                      <a:r>
                        <a:rPr lang="ru-RU" sz="2400" b="0" u="none" dirty="0" err="1" smtClean="0">
                          <a:solidFill>
                            <a:schemeClr val="tx1"/>
                          </a:solidFill>
                          <a:effectLst/>
                        </a:rPr>
                        <a:t>Твм</a:t>
                      </a:r>
                      <a:r>
                        <a:rPr lang="ru-RU" sz="2400" b="0" u="none" dirty="0" smtClean="0">
                          <a:solidFill>
                            <a:schemeClr val="tx1"/>
                          </a:solidFill>
                          <a:effectLst/>
                        </a:rPr>
                        <a:t>)</a:t>
                      </a:r>
                    </a:p>
                    <a:p>
                      <a:r>
                        <a:rPr lang="ru-RU" sz="2400" b="0" u="none" dirty="0" smtClean="0">
                          <a:solidFill>
                            <a:schemeClr val="tx1"/>
                          </a:solidFill>
                          <a:effectLst/>
                        </a:rPr>
                        <a:t>зимой  +16</a:t>
                      </a:r>
                      <a:r>
                        <a:rPr lang="en-US" sz="2400" b="0" u="none" dirty="0" smtClean="0">
                          <a:solidFill>
                            <a:schemeClr val="tx1"/>
                          </a:solidFill>
                          <a:effectLst/>
                        </a:rPr>
                        <a:t>°C</a:t>
                      </a:r>
                      <a:r>
                        <a:rPr lang="ru-RU" sz="2400" b="0" u="none" dirty="0" smtClean="0">
                          <a:solidFill>
                            <a:schemeClr val="tx1"/>
                          </a:solidFill>
                          <a:effectLst/>
                        </a:rPr>
                        <a:t>, летом +32</a:t>
                      </a:r>
                      <a:r>
                        <a:rPr lang="en-US" sz="2400" b="0" u="none" dirty="0" smtClean="0">
                          <a:solidFill>
                            <a:schemeClr val="tx1"/>
                          </a:solidFill>
                          <a:effectLst/>
                        </a:rPr>
                        <a:t>°C</a:t>
                      </a:r>
                      <a:r>
                        <a:rPr lang="ru-RU" sz="2400" b="0" u="none" dirty="0" smtClean="0">
                          <a:solidFill>
                            <a:schemeClr val="tx1"/>
                          </a:solidFill>
                          <a:effectLst/>
                        </a:rPr>
                        <a:t>; </a:t>
                      </a:r>
                    </a:p>
                    <a:p>
                      <a:r>
                        <a:rPr lang="ru-RU" sz="2400" b="0" u="none" dirty="0" smtClean="0">
                          <a:solidFill>
                            <a:schemeClr val="tx1"/>
                          </a:solidFill>
                          <a:effectLst/>
                        </a:rPr>
                        <a:t>осадки -50 мм/год</a:t>
                      </a:r>
                      <a:endParaRPr lang="ru-RU" sz="2400" b="0" u="none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dirty="0" smtClean="0">
                          <a:solidFill>
                            <a:srgbClr val="FF0000"/>
                          </a:solidFill>
                          <a:effectLst/>
                        </a:rPr>
                        <a:t>+</a:t>
                      </a:r>
                      <a:endParaRPr lang="ru-RU" sz="5400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dirty="0" smtClean="0">
                          <a:solidFill>
                            <a:srgbClr val="FF0000"/>
                          </a:solidFill>
                          <a:effectLst/>
                        </a:rPr>
                        <a:t>+</a:t>
                      </a:r>
                      <a:endParaRPr lang="ru-RU" sz="5400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dirty="0" smtClean="0">
                          <a:solidFill>
                            <a:srgbClr val="FF0000"/>
                          </a:solidFill>
                          <a:effectLst/>
                        </a:rPr>
                        <a:t>+</a:t>
                      </a:r>
                      <a:endParaRPr lang="ru-RU" sz="5400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/>
                </a:tc>
              </a:tr>
              <a:tr h="1106590">
                <a:tc>
                  <a:txBody>
                    <a:bodyPr/>
                    <a:lstStyle/>
                    <a:p>
                      <a:r>
                        <a:rPr lang="ru-RU" sz="2400" b="1" u="none" dirty="0" smtClean="0">
                          <a:solidFill>
                            <a:srgbClr val="FF0000"/>
                          </a:solidFill>
                          <a:effectLst/>
                        </a:rPr>
                        <a:t> С/Т: два сезона:</a:t>
                      </a:r>
                    </a:p>
                    <a:p>
                      <a:r>
                        <a:rPr lang="ru-RU" sz="2400" b="0" u="none" dirty="0" smtClean="0">
                          <a:solidFill>
                            <a:schemeClr val="tx1"/>
                          </a:solidFill>
                          <a:effectLst/>
                        </a:rPr>
                        <a:t>Зима (</a:t>
                      </a:r>
                      <a:r>
                        <a:rPr lang="ru-RU" sz="2400" b="0" u="none" dirty="0" err="1" smtClean="0">
                          <a:solidFill>
                            <a:schemeClr val="tx1"/>
                          </a:solidFill>
                          <a:effectLst/>
                        </a:rPr>
                        <a:t>Увм</a:t>
                      </a:r>
                      <a:r>
                        <a:rPr lang="ru-RU" sz="2400" b="0" u="none" dirty="0" smtClean="0">
                          <a:solidFill>
                            <a:schemeClr val="tx1"/>
                          </a:solidFill>
                          <a:effectLst/>
                        </a:rPr>
                        <a:t>) влажная и прохладная</a:t>
                      </a:r>
                    </a:p>
                    <a:p>
                      <a:r>
                        <a:rPr lang="ru-RU" sz="2400" b="0" u="none" dirty="0" smtClean="0">
                          <a:solidFill>
                            <a:schemeClr val="tx1"/>
                          </a:solidFill>
                          <a:effectLst/>
                        </a:rPr>
                        <a:t>Лето (</a:t>
                      </a:r>
                      <a:r>
                        <a:rPr lang="ru-RU" sz="2400" b="0" u="none" dirty="0" err="1" smtClean="0">
                          <a:solidFill>
                            <a:schemeClr val="tx1"/>
                          </a:solidFill>
                          <a:effectLst/>
                        </a:rPr>
                        <a:t>Твм</a:t>
                      </a:r>
                      <a:r>
                        <a:rPr lang="ru-RU" sz="2400" b="0" u="none" dirty="0" smtClean="0">
                          <a:solidFill>
                            <a:schemeClr val="tx1"/>
                          </a:solidFill>
                          <a:effectLst/>
                        </a:rPr>
                        <a:t>) жаркое и сухое</a:t>
                      </a:r>
                      <a:endParaRPr lang="ru-RU" sz="2400" b="0" u="none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dirty="0" smtClean="0">
                          <a:solidFill>
                            <a:srgbClr val="FF0000"/>
                          </a:solidFill>
                          <a:effectLst/>
                        </a:rPr>
                        <a:t>+</a:t>
                      </a:r>
                      <a:endParaRPr lang="ru-RU" sz="5400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dirty="0" smtClean="0">
                          <a:solidFill>
                            <a:srgbClr val="FF0000"/>
                          </a:solidFill>
                          <a:effectLst/>
                        </a:rPr>
                        <a:t>+</a:t>
                      </a:r>
                      <a:endParaRPr lang="ru-RU" sz="5400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dirty="0" smtClean="0">
                          <a:solidFill>
                            <a:srgbClr val="FF0000"/>
                          </a:solidFill>
                          <a:effectLst/>
                        </a:rPr>
                        <a:t>+</a:t>
                      </a:r>
                      <a:endParaRPr lang="ru-RU" sz="5400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0" name="AutoShape 10"/>
          <p:cNvSpPr>
            <a:spLocks noChangeArrowheads="1"/>
          </p:cNvSpPr>
          <p:nvPr/>
        </p:nvSpPr>
        <p:spPr bwMode="auto">
          <a:xfrm>
            <a:off x="2843213" y="857232"/>
            <a:ext cx="6121400" cy="1285883"/>
          </a:xfrm>
          <a:prstGeom prst="horizontalScroll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ru-RU" sz="2800" i="1" dirty="0" smtClean="0">
              <a:latin typeface="Calibri" pitchFamily="34" charset="0"/>
            </a:endParaRPr>
          </a:p>
          <a:p>
            <a:r>
              <a:rPr lang="ru-RU" sz="2800" i="1" dirty="0" smtClean="0">
                <a:latin typeface="Calibri" pitchFamily="34" charset="0"/>
              </a:rPr>
              <a:t>«Климат – отец вод»</a:t>
            </a:r>
          </a:p>
          <a:p>
            <a:pPr algn="r"/>
            <a:r>
              <a:rPr lang="ru-RU" sz="2800" i="1" dirty="0" smtClean="0">
                <a:latin typeface="Calibri" pitchFamily="34" charset="0"/>
              </a:rPr>
              <a:t>Вернадский В.и.</a:t>
            </a:r>
          </a:p>
          <a:p>
            <a:pPr algn="r"/>
            <a:endParaRPr lang="ru-RU" sz="2800" i="1" dirty="0">
              <a:latin typeface="Calibri" pitchFamily="34" charset="0"/>
            </a:endParaRPr>
          </a:p>
        </p:txBody>
      </p:sp>
      <p:sp>
        <p:nvSpPr>
          <p:cNvPr id="40964" name="Rectangle 4"/>
          <p:cNvSpPr>
            <a:spLocks noGrp="1" noChangeArrowheads="1"/>
          </p:cNvSpPr>
          <p:nvPr>
            <p:ph type="title"/>
          </p:nvPr>
        </p:nvSpPr>
        <p:spPr>
          <a:xfrm>
            <a:off x="214282" y="142852"/>
            <a:ext cx="8786874" cy="722313"/>
          </a:xfr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ru-RU" sz="4000" dirty="0"/>
              <a:t>Внутренние воды материков</a:t>
            </a:r>
          </a:p>
        </p:txBody>
      </p:sp>
      <p:pic>
        <p:nvPicPr>
          <p:cNvPr id="40965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388" y="1183887"/>
            <a:ext cx="2178034" cy="163392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0969" name="Text Box 9"/>
          <p:cNvSpPr txBox="1">
            <a:spLocks noChangeArrowheads="1"/>
          </p:cNvSpPr>
          <p:nvPr/>
        </p:nvSpPr>
        <p:spPr bwMode="auto">
          <a:xfrm>
            <a:off x="2571736" y="2610683"/>
            <a:ext cx="6392877" cy="507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342900" indent="-342900" algn="just">
              <a:spcBef>
                <a:spcPct val="50000"/>
              </a:spcBef>
              <a:buFontTx/>
              <a:buAutoNum type="arabicPeriod"/>
            </a:pPr>
            <a:r>
              <a:rPr lang="ru-RU" sz="240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В </a:t>
            </a:r>
            <a:r>
              <a:rPr lang="ru-RU" sz="2400" dirty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какие океаны несут воды реки Африки и Южной Америки? Почему? Назовите самые полноводные реки этих материков.</a:t>
            </a:r>
          </a:p>
          <a:p>
            <a:pPr marL="342900" indent="-342900" algn="just">
              <a:spcBef>
                <a:spcPct val="50000"/>
              </a:spcBef>
              <a:buFontTx/>
              <a:buAutoNum type="arabicPeriod"/>
            </a:pPr>
            <a:r>
              <a:rPr lang="ru-RU" sz="2400" dirty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Почему многие реки имеют много водопадов и порогов?</a:t>
            </a:r>
          </a:p>
          <a:p>
            <a:pPr marL="342900" indent="-342900" algn="just">
              <a:spcBef>
                <a:spcPct val="50000"/>
              </a:spcBef>
              <a:buFontTx/>
              <a:buAutoNum type="arabicPeriod"/>
            </a:pPr>
            <a:r>
              <a:rPr lang="ru-RU" sz="2400" dirty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В каких климатических поясах наибольшая сеть рек и много озер? Почему?</a:t>
            </a:r>
          </a:p>
          <a:p>
            <a:pPr marL="342900" indent="-342900" algn="just">
              <a:spcBef>
                <a:spcPct val="50000"/>
              </a:spcBef>
              <a:buFontTx/>
              <a:buAutoNum type="arabicPeriod"/>
            </a:pPr>
            <a:r>
              <a:rPr lang="ru-RU" sz="2400" dirty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В каком климатическом поясе мало рек и озер? На каком материке их нет?</a:t>
            </a:r>
          </a:p>
          <a:p>
            <a:pPr marL="342900" indent="-342900" algn="just">
              <a:spcBef>
                <a:spcPct val="50000"/>
              </a:spcBef>
            </a:pPr>
            <a:endParaRPr lang="ru-RU" sz="2400" dirty="0">
              <a:effectLst>
                <a:outerShdw blurRad="38100" dist="38100" dir="2700000" algn="tl">
                  <a:srgbClr val="FFFFFF"/>
                </a:outerShdw>
              </a:effectLst>
              <a:latin typeface="Calibri" pitchFamily="34" charset="0"/>
            </a:endParaRPr>
          </a:p>
          <a:p>
            <a:pPr marL="342900" indent="-342900" algn="ctr">
              <a:spcBef>
                <a:spcPct val="50000"/>
              </a:spcBef>
              <a:buFontTx/>
              <a:buAutoNum type="arabicPeriod"/>
            </a:pPr>
            <a:endParaRPr lang="ru-RU" sz="2400" dirty="0">
              <a:effectLst>
                <a:outerShdw blurRad="38100" dist="38100" dir="2700000" algn="tl">
                  <a:srgbClr val="FFFFFF"/>
                </a:outerShdw>
              </a:effectLst>
              <a:latin typeface="Calibri" pitchFamily="34" charset="0"/>
            </a:endParaRPr>
          </a:p>
        </p:txBody>
      </p:sp>
      <p:pic>
        <p:nvPicPr>
          <p:cNvPr id="9" name="Рисунок 8" descr="Виктория-Нил - река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2844" y="3071810"/>
            <a:ext cx="2257151" cy="163448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" name="Рисунок 9" descr="h-1156760814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2845" y="4929185"/>
            <a:ext cx="2286016" cy="171451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1" name="Прямоугольник 10"/>
          <p:cNvSpPr/>
          <p:nvPr/>
        </p:nvSpPr>
        <p:spPr>
          <a:xfrm>
            <a:off x="2786050" y="2000240"/>
            <a:ext cx="209384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i="1" u="sng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Calibri" pitchFamily="34" charset="0"/>
              </a:rPr>
              <a:t>Вопросы:</a:t>
            </a:r>
            <a:endParaRPr lang="ru-RU" sz="32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0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409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1000"/>
                                        <p:tgtEl>
                                          <p:spTgt spid="409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409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09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09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409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09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09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409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09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09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4096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4096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4096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70" grpId="0" animBg="1"/>
      <p:bldP spid="40964" grpId="0" animBg="1"/>
      <p:bldP spid="1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ru-RU" dirty="0" smtClean="0"/>
              <a:t>Домашнее задание: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§ 22</a:t>
            </a: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Text Box 4">
            <a:hlinkClick r:id="rId2" action="ppaction://hlinksldjump"/>
          </p:cNvPr>
          <p:cNvSpPr txBox="1">
            <a:spLocks noChangeArrowheads="1"/>
          </p:cNvSpPr>
          <p:nvPr/>
        </p:nvSpPr>
        <p:spPr bwMode="auto">
          <a:xfrm>
            <a:off x="857224" y="2500306"/>
            <a:ext cx="7500958" cy="193899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342900" indent="-342900">
              <a:spcBef>
                <a:spcPct val="50000"/>
              </a:spcBef>
              <a:buFontTx/>
              <a:buAutoNum type="arabicPeriod"/>
            </a:pPr>
            <a:r>
              <a:rPr lang="ru-RU" sz="2400" dirty="0" smtClean="0">
                <a:latin typeface="Times New Roman" pitchFamily="18" charset="0"/>
              </a:rPr>
              <a:t>Вспомните </a:t>
            </a:r>
            <a:r>
              <a:rPr lang="ru-RU" sz="2400" dirty="0">
                <a:latin typeface="Times New Roman" pitchFamily="18" charset="0"/>
              </a:rPr>
              <a:t>климатообразующие факторы .</a:t>
            </a:r>
          </a:p>
          <a:p>
            <a:pPr marL="342900" indent="-342900">
              <a:spcBef>
                <a:spcPct val="50000"/>
              </a:spcBef>
              <a:buFontTx/>
              <a:buAutoNum type="arabicPeriod"/>
            </a:pPr>
            <a:r>
              <a:rPr lang="ru-RU" sz="2400" dirty="0">
                <a:latin typeface="Times New Roman" pitchFamily="18" charset="0"/>
              </a:rPr>
              <a:t>Прочтите текст учебника на стр.103-105.</a:t>
            </a:r>
          </a:p>
          <a:p>
            <a:pPr marL="342900" indent="-342900">
              <a:spcBef>
                <a:spcPct val="50000"/>
              </a:spcBef>
              <a:buFontTx/>
              <a:buAutoNum type="arabicPeriod"/>
            </a:pPr>
            <a:r>
              <a:rPr lang="ru-RU" sz="2400" dirty="0">
                <a:latin typeface="Times New Roman" pitchFamily="18" charset="0"/>
              </a:rPr>
              <a:t>Расскажите о климатических условиях южных материков (охарактеризуйте климатические пояса).    </a:t>
            </a:r>
          </a:p>
        </p:txBody>
      </p:sp>
      <p:sp>
        <p:nvSpPr>
          <p:cNvPr id="12293" name="AutoShape 5"/>
          <p:cNvSpPr>
            <a:spLocks noChangeArrowheads="1"/>
          </p:cNvSpPr>
          <p:nvPr/>
        </p:nvSpPr>
        <p:spPr bwMode="auto">
          <a:xfrm>
            <a:off x="714348" y="1071546"/>
            <a:ext cx="7715304" cy="1285884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lnSpc>
                <a:spcPct val="60000"/>
              </a:lnSpc>
              <a:spcBef>
                <a:spcPct val="50000"/>
              </a:spcBef>
            </a:pPr>
            <a:r>
              <a:rPr lang="ru-RU" sz="2400" b="1" i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</a:rPr>
              <a:t>Климат определяет основные особенности </a:t>
            </a:r>
          </a:p>
          <a:p>
            <a:pPr algn="ctr">
              <a:lnSpc>
                <a:spcPct val="60000"/>
              </a:lnSpc>
              <a:spcBef>
                <a:spcPct val="50000"/>
              </a:spcBef>
            </a:pPr>
            <a:r>
              <a:rPr lang="ru-RU" sz="2400" b="1" i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</a:rPr>
              <a:t>природы материков, </a:t>
            </a:r>
          </a:p>
          <a:p>
            <a:pPr algn="ctr">
              <a:lnSpc>
                <a:spcPct val="60000"/>
              </a:lnSpc>
              <a:spcBef>
                <a:spcPct val="50000"/>
              </a:spcBef>
            </a:pPr>
            <a:r>
              <a:rPr lang="ru-RU" sz="2400" b="1" i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</a:rPr>
              <a:t>а также хозяйства и быта населения.</a:t>
            </a:r>
            <a:endParaRPr lang="ru-RU" sz="2400" b="1" i="1" dirty="0">
              <a:effectLst>
                <a:outerShdw blurRad="38100" dist="38100" dir="2700000" algn="tl">
                  <a:srgbClr val="FFFFFF"/>
                </a:outerShdw>
              </a:effectLst>
              <a:latin typeface="Times New Roman" pitchFamily="18" charset="0"/>
            </a:endParaRPr>
          </a:p>
        </p:txBody>
      </p:sp>
      <p:pic>
        <p:nvPicPr>
          <p:cNvPr id="12300" name="Picture 1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825" y="5157788"/>
            <a:ext cx="1944688" cy="145891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2301" name="Picture 13" descr="rel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877050" y="5157788"/>
            <a:ext cx="2087563" cy="143986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2302" name="Picture 1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411413" y="5157788"/>
            <a:ext cx="1873250" cy="14509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2303" name="Picture 1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572000" y="5157788"/>
            <a:ext cx="2160588" cy="14763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4" name="Заголовок 13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000108"/>
          </a:xfr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sz="4000" dirty="0" smtClean="0"/>
              <a:t>Общие особенности климата</a:t>
            </a:r>
            <a:endParaRPr lang="ru-RU" sz="40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2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2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2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2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122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2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2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8" dur="1000"/>
                                        <p:tgtEl>
                                          <p:spTgt spid="122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2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2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2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0"/>
                            </p:stCondLst>
                            <p:childTnLst>
                              <p:par>
                                <p:cTn id="4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2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Text Box 3"/>
          <p:cNvSpPr txBox="1">
            <a:spLocks noChangeArrowheads="1"/>
          </p:cNvSpPr>
          <p:nvPr/>
        </p:nvSpPr>
        <p:spPr bwMode="auto">
          <a:xfrm>
            <a:off x="3219450" y="3346450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endParaRPr lang="ru-RU"/>
          </a:p>
        </p:txBody>
      </p:sp>
      <p:sp>
        <p:nvSpPr>
          <p:cNvPr id="14340" name="AutoShape 4"/>
          <p:cNvSpPr>
            <a:spLocks noChangeArrowheads="1"/>
          </p:cNvSpPr>
          <p:nvPr/>
        </p:nvSpPr>
        <p:spPr bwMode="auto">
          <a:xfrm>
            <a:off x="3348038" y="3068638"/>
            <a:ext cx="2087562" cy="1871662"/>
          </a:xfrm>
          <a:prstGeom prst="octagon">
            <a:avLst>
              <a:gd name="adj" fmla="val 29287"/>
            </a:avLst>
          </a:prstGeom>
          <a:gradFill rotWithShape="1">
            <a:gsLst>
              <a:gs pos="0">
                <a:srgbClr val="00FFFF">
                  <a:gamma/>
                  <a:shade val="46275"/>
                  <a:invGamma/>
                </a:srgbClr>
              </a:gs>
              <a:gs pos="50000">
                <a:srgbClr val="00FFFF"/>
              </a:gs>
              <a:gs pos="100000">
                <a:srgbClr val="00FFFF">
                  <a:gamma/>
                  <a:shade val="46275"/>
                  <a:invGamma/>
                </a:srgbClr>
              </a:gs>
            </a:gsLst>
            <a:lin ang="2700000" scaled="1"/>
          </a:gradFill>
          <a:ln w="190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ru-RU" sz="6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КФ</a:t>
            </a:r>
          </a:p>
        </p:txBody>
      </p:sp>
      <p:sp>
        <p:nvSpPr>
          <p:cNvPr id="14341" name="Line 5"/>
          <p:cNvSpPr>
            <a:spLocks noChangeShapeType="1"/>
          </p:cNvSpPr>
          <p:nvPr/>
        </p:nvSpPr>
        <p:spPr bwMode="auto">
          <a:xfrm flipV="1">
            <a:off x="4356100" y="2060575"/>
            <a:ext cx="0" cy="1008063"/>
          </a:xfrm>
          <a:prstGeom prst="line">
            <a:avLst/>
          </a:prstGeom>
          <a:noFill/>
          <a:ln w="57150">
            <a:solidFill>
              <a:srgbClr val="00FFFF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4342" name="Line 6"/>
          <p:cNvSpPr>
            <a:spLocks noChangeShapeType="1"/>
          </p:cNvSpPr>
          <p:nvPr/>
        </p:nvSpPr>
        <p:spPr bwMode="auto">
          <a:xfrm flipH="1">
            <a:off x="2195513" y="4005263"/>
            <a:ext cx="1152525" cy="0"/>
          </a:xfrm>
          <a:prstGeom prst="line">
            <a:avLst/>
          </a:prstGeom>
          <a:noFill/>
          <a:ln w="57150">
            <a:solidFill>
              <a:srgbClr val="00FFFF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4343" name="Line 7"/>
          <p:cNvSpPr>
            <a:spLocks noChangeShapeType="1"/>
          </p:cNvSpPr>
          <p:nvPr/>
        </p:nvSpPr>
        <p:spPr bwMode="auto">
          <a:xfrm>
            <a:off x="5435600" y="4005263"/>
            <a:ext cx="1081088" cy="0"/>
          </a:xfrm>
          <a:prstGeom prst="line">
            <a:avLst/>
          </a:prstGeom>
          <a:noFill/>
          <a:ln w="57150">
            <a:solidFill>
              <a:srgbClr val="00FFFF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4344" name="Line 8"/>
          <p:cNvSpPr>
            <a:spLocks noChangeShapeType="1"/>
          </p:cNvSpPr>
          <p:nvPr/>
        </p:nvSpPr>
        <p:spPr bwMode="auto">
          <a:xfrm flipH="1">
            <a:off x="2843213" y="4652963"/>
            <a:ext cx="792162" cy="720725"/>
          </a:xfrm>
          <a:prstGeom prst="line">
            <a:avLst/>
          </a:prstGeom>
          <a:noFill/>
          <a:ln w="57150">
            <a:solidFill>
              <a:srgbClr val="00FFFF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4345" name="Line 9"/>
          <p:cNvSpPr>
            <a:spLocks noChangeShapeType="1"/>
          </p:cNvSpPr>
          <p:nvPr/>
        </p:nvSpPr>
        <p:spPr bwMode="auto">
          <a:xfrm>
            <a:off x="5148263" y="4652963"/>
            <a:ext cx="1008062" cy="792162"/>
          </a:xfrm>
          <a:prstGeom prst="line">
            <a:avLst/>
          </a:prstGeom>
          <a:noFill/>
          <a:ln w="57150">
            <a:solidFill>
              <a:srgbClr val="00FFFF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4346" name="Text Box 10"/>
          <p:cNvSpPr txBox="1">
            <a:spLocks noChangeArrowheads="1"/>
          </p:cNvSpPr>
          <p:nvPr/>
        </p:nvSpPr>
        <p:spPr bwMode="auto">
          <a:xfrm>
            <a:off x="3635375" y="1341438"/>
            <a:ext cx="1800225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ru-RU" sz="4800" b="1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ГШ°</a:t>
            </a:r>
          </a:p>
          <a:p>
            <a:pPr algn="l"/>
            <a:endParaRPr lang="ru-RU" sz="4800" b="1">
              <a:solidFill>
                <a:srgbClr val="FF33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grpSp>
        <p:nvGrpSpPr>
          <p:cNvPr id="2" name="Group 11"/>
          <p:cNvGrpSpPr>
            <a:grpSpLocks/>
          </p:cNvGrpSpPr>
          <p:nvPr/>
        </p:nvGrpSpPr>
        <p:grpSpPr bwMode="auto">
          <a:xfrm>
            <a:off x="1187450" y="3429000"/>
            <a:ext cx="936625" cy="1079500"/>
            <a:chOff x="748" y="2160"/>
            <a:chExt cx="590" cy="680"/>
          </a:xfrm>
        </p:grpSpPr>
        <p:sp>
          <p:nvSpPr>
            <p:cNvPr id="14348" name="Line 12"/>
            <p:cNvSpPr>
              <a:spLocks noChangeShapeType="1"/>
            </p:cNvSpPr>
            <p:nvPr/>
          </p:nvSpPr>
          <p:spPr bwMode="auto">
            <a:xfrm>
              <a:off x="1020" y="2160"/>
              <a:ext cx="182" cy="680"/>
            </a:xfrm>
            <a:prstGeom prst="line">
              <a:avLst/>
            </a:prstGeom>
            <a:noFill/>
            <a:ln w="76200">
              <a:solidFill>
                <a:schemeClr val="accent2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4349" name="Line 13"/>
            <p:cNvSpPr>
              <a:spLocks noChangeShapeType="1"/>
            </p:cNvSpPr>
            <p:nvPr/>
          </p:nvSpPr>
          <p:spPr bwMode="auto">
            <a:xfrm>
              <a:off x="884" y="2523"/>
              <a:ext cx="454" cy="45"/>
            </a:xfrm>
            <a:prstGeom prst="line">
              <a:avLst/>
            </a:prstGeom>
            <a:noFill/>
            <a:ln w="76200">
              <a:solidFill>
                <a:schemeClr val="accent2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4350" name="Line 14"/>
            <p:cNvSpPr>
              <a:spLocks noChangeShapeType="1"/>
            </p:cNvSpPr>
            <p:nvPr/>
          </p:nvSpPr>
          <p:spPr bwMode="auto">
            <a:xfrm flipH="1">
              <a:off x="748" y="2160"/>
              <a:ext cx="272" cy="635"/>
            </a:xfrm>
            <a:prstGeom prst="line">
              <a:avLst/>
            </a:prstGeom>
            <a:noFill/>
            <a:ln w="76200">
              <a:solidFill>
                <a:schemeClr val="accent2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4351" name="Rectangle 15"/>
          <p:cNvSpPr>
            <a:spLocks noChangeArrowheads="1"/>
          </p:cNvSpPr>
          <p:nvPr/>
        </p:nvSpPr>
        <p:spPr bwMode="auto">
          <a:xfrm>
            <a:off x="6372225" y="3357563"/>
            <a:ext cx="1079500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ru-RU" sz="9600">
                <a:solidFill>
                  <a:srgbClr val="FF9933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Р</a:t>
            </a:r>
          </a:p>
        </p:txBody>
      </p:sp>
      <p:sp>
        <p:nvSpPr>
          <p:cNvPr id="14352" name="Rectangle 16"/>
          <p:cNvSpPr>
            <a:spLocks noChangeArrowheads="1"/>
          </p:cNvSpPr>
          <p:nvPr/>
        </p:nvSpPr>
        <p:spPr bwMode="auto">
          <a:xfrm>
            <a:off x="2411413" y="5157788"/>
            <a:ext cx="863600" cy="109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ru-RU" sz="6600" b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Т</a:t>
            </a:r>
          </a:p>
        </p:txBody>
      </p:sp>
      <p:sp>
        <p:nvSpPr>
          <p:cNvPr id="14353" name="Line 17"/>
          <p:cNvSpPr>
            <a:spLocks noChangeShapeType="1"/>
          </p:cNvSpPr>
          <p:nvPr/>
        </p:nvSpPr>
        <p:spPr bwMode="auto">
          <a:xfrm>
            <a:off x="2411413" y="6237288"/>
            <a:ext cx="647700" cy="0"/>
          </a:xfrm>
          <a:prstGeom prst="line">
            <a:avLst/>
          </a:prstGeom>
          <a:noFill/>
          <a:ln w="57150">
            <a:solidFill>
              <a:srgbClr val="FF33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4354" name="Line 18"/>
          <p:cNvSpPr>
            <a:spLocks noChangeShapeType="1"/>
          </p:cNvSpPr>
          <p:nvPr/>
        </p:nvSpPr>
        <p:spPr bwMode="auto">
          <a:xfrm flipH="1" flipV="1">
            <a:off x="2411413" y="6453188"/>
            <a:ext cx="647700" cy="0"/>
          </a:xfrm>
          <a:prstGeom prst="line">
            <a:avLst/>
          </a:prstGeom>
          <a:noFill/>
          <a:ln w="57150">
            <a:solidFill>
              <a:srgbClr val="0000FF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pic>
        <p:nvPicPr>
          <p:cNvPr id="14355" name="Picture 1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651500" y="5445125"/>
            <a:ext cx="1223963" cy="854075"/>
          </a:xfrm>
          <a:prstGeom prst="rect">
            <a:avLst/>
          </a:prstGeom>
          <a:noFill/>
        </p:spPr>
      </p:pic>
      <p:sp>
        <p:nvSpPr>
          <p:cNvPr id="14357" name="WordArt 21"/>
          <p:cNvSpPr>
            <a:spLocks noChangeArrowheads="1" noChangeShapeType="1" noTextEdit="1"/>
          </p:cNvSpPr>
          <p:nvPr/>
        </p:nvSpPr>
        <p:spPr bwMode="auto">
          <a:xfrm>
            <a:off x="323850" y="260350"/>
            <a:ext cx="8640763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3600" b="1" kern="10">
                <a:ln w="3175">
                  <a:solidFill>
                    <a:schemeClr val="tx1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00FFFF">
                        <a:gamma/>
                        <a:shade val="46275"/>
                        <a:invGamma/>
                      </a:srgbClr>
                    </a:gs>
                    <a:gs pos="50000">
                      <a:srgbClr val="00FFFF"/>
                    </a:gs>
                    <a:gs pos="100000">
                      <a:srgbClr val="00FFFF">
                        <a:gamma/>
                        <a:shade val="46275"/>
                        <a:invGamma/>
                      </a:srgbClr>
                    </a:gs>
                  </a:gsLst>
                  <a:lin ang="5400000" scaled="1"/>
                </a:gra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Климатообразующие факторы</a:t>
            </a:r>
          </a:p>
        </p:txBody>
      </p:sp>
      <p:sp>
        <p:nvSpPr>
          <p:cNvPr id="14358" name="Text Box 22"/>
          <p:cNvSpPr txBox="1">
            <a:spLocks noChangeArrowheads="1"/>
          </p:cNvSpPr>
          <p:nvPr/>
        </p:nvSpPr>
        <p:spPr bwMode="auto">
          <a:xfrm>
            <a:off x="611188" y="692150"/>
            <a:ext cx="8142287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/>
              <a:t>(основные КФ, которые необходимо запомнить и уметь </a:t>
            </a:r>
          </a:p>
          <a:p>
            <a:r>
              <a:rPr lang="ru-RU" sz="2400"/>
              <a:t>применять для характеристики климата </a:t>
            </a:r>
          </a:p>
          <a:p>
            <a:r>
              <a:rPr lang="ru-RU" sz="2400"/>
              <a:t>любой территории Земли)</a:t>
            </a:r>
          </a:p>
        </p:txBody>
      </p:sp>
      <p:sp>
        <p:nvSpPr>
          <p:cNvPr id="14360" name="Text Box 24"/>
          <p:cNvSpPr txBox="1">
            <a:spLocks noChangeArrowheads="1"/>
          </p:cNvSpPr>
          <p:nvPr/>
        </p:nvSpPr>
        <p:spPr bwMode="auto">
          <a:xfrm>
            <a:off x="611188" y="4365625"/>
            <a:ext cx="1893887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000"/>
              <a:t>Атмосферная </a:t>
            </a:r>
          </a:p>
          <a:p>
            <a:r>
              <a:rPr lang="ru-RU" sz="2000"/>
              <a:t>циркуляция</a:t>
            </a:r>
          </a:p>
        </p:txBody>
      </p:sp>
      <p:sp>
        <p:nvSpPr>
          <p:cNvPr id="14361" name="Text Box 25"/>
          <p:cNvSpPr txBox="1">
            <a:spLocks noChangeArrowheads="1"/>
          </p:cNvSpPr>
          <p:nvPr/>
        </p:nvSpPr>
        <p:spPr bwMode="auto">
          <a:xfrm>
            <a:off x="468313" y="5949950"/>
            <a:ext cx="1919287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000"/>
              <a:t>Океанические </a:t>
            </a:r>
          </a:p>
          <a:p>
            <a:r>
              <a:rPr lang="ru-RU" sz="2000"/>
              <a:t>течения</a:t>
            </a:r>
          </a:p>
        </p:txBody>
      </p:sp>
      <p:sp>
        <p:nvSpPr>
          <p:cNvPr id="14363" name="Text Box 27"/>
          <p:cNvSpPr txBox="1">
            <a:spLocks noChangeArrowheads="1"/>
          </p:cNvSpPr>
          <p:nvPr/>
        </p:nvSpPr>
        <p:spPr bwMode="auto">
          <a:xfrm>
            <a:off x="6948488" y="4508500"/>
            <a:ext cx="112553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000"/>
              <a:t>Рельеф</a:t>
            </a:r>
          </a:p>
        </p:txBody>
      </p:sp>
      <p:sp>
        <p:nvSpPr>
          <p:cNvPr id="14364" name="Text Box 28"/>
          <p:cNvSpPr txBox="1">
            <a:spLocks noChangeArrowheads="1"/>
          </p:cNvSpPr>
          <p:nvPr/>
        </p:nvSpPr>
        <p:spPr bwMode="auto">
          <a:xfrm>
            <a:off x="6948488" y="5949950"/>
            <a:ext cx="1763712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000"/>
              <a:t>Удалённость </a:t>
            </a:r>
          </a:p>
          <a:p>
            <a:r>
              <a:rPr lang="ru-RU" sz="2000"/>
              <a:t>от океана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43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xit" presetSubtype="1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16" dur="500"/>
                                        <p:tgtEl>
                                          <p:spTgt spid="143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3" presetClass="entr" presetSubtype="16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4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14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43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43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"/>
                            </p:stCondLst>
                            <p:childTnLst>
                              <p:par>
                                <p:cTn id="55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6" dur="1000" fill="hold"/>
                                        <p:tgtEl>
                                          <p:spTgt spid="143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500"/>
                            </p:stCondLst>
                            <p:childTnLst>
                              <p:par>
                                <p:cTn id="5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43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43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"/>
                            </p:stCondLst>
                            <p:childTnLst>
                              <p:par>
                                <p:cTn id="70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143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43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900" decel="100000" fill="hold"/>
                                        <p:tgtEl>
                                          <p:spTgt spid="143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3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43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43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500"/>
                            </p:stCondLst>
                            <p:childTnLst>
                              <p:par>
                                <p:cTn id="87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43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43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43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43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43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43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43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43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43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43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43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14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143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43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14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143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143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14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/>
      <p:bldP spid="14340" grpId="0" animBg="1"/>
      <p:bldP spid="14341" grpId="0" animBg="1"/>
      <p:bldP spid="14342" grpId="0" animBg="1"/>
      <p:bldP spid="14343" grpId="0" animBg="1"/>
      <p:bldP spid="14344" grpId="0" animBg="1"/>
      <p:bldP spid="14345" grpId="0" animBg="1"/>
      <p:bldP spid="14353" grpId="0" animBg="1"/>
      <p:bldP spid="14354" grpId="0" animBg="1"/>
      <p:bldP spid="14357" grpId="0" animBg="1"/>
      <p:bldP spid="14358" grpId="0"/>
      <p:bldP spid="14358" grpId="1"/>
      <p:bldP spid="14360" grpId="0"/>
      <p:bldP spid="14361" grpId="0"/>
      <p:bldP spid="14363" grpId="0"/>
      <p:bldP spid="1436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14290"/>
            <a:ext cx="8572560" cy="928694"/>
          </a:xfr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ru-RU" sz="3200" dirty="0" smtClean="0"/>
              <a:t>В каких поясах освещённости лежат юные материки?</a:t>
            </a:r>
            <a:endParaRPr lang="ru-RU" sz="3200" dirty="0"/>
          </a:p>
        </p:txBody>
      </p:sp>
      <p:pic>
        <p:nvPicPr>
          <p:cNvPr id="3" name="Рисунок 2" descr="_3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85860"/>
            <a:ext cx="9005670" cy="478634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85794"/>
          </a:xfr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dirty="0" smtClean="0"/>
              <a:t>Климатические пояса Мира</a:t>
            </a:r>
            <a:endParaRPr lang="ru-RU" dirty="0"/>
          </a:p>
        </p:txBody>
      </p:sp>
      <p:pic>
        <p:nvPicPr>
          <p:cNvPr id="1026" name="Picture 2" descr="C:\Documents and Settings\Администратор\Рабочий стол\BKK\климат мир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928671"/>
            <a:ext cx="9231586" cy="592933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dirty="0" smtClean="0"/>
              <a:t>Типы климатов южных материков</a:t>
            </a: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" y="1142983"/>
          <a:ext cx="9144000" cy="55691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09323"/>
                <a:gridCol w="1348626"/>
                <a:gridCol w="1354817"/>
                <a:gridCol w="1431234"/>
              </a:tblGrid>
              <a:tr h="714381">
                <a:tc>
                  <a:txBody>
                    <a:bodyPr/>
                    <a:lstStyle/>
                    <a:p>
                      <a:endParaRPr lang="ru-RU" sz="2400" b="1" u="none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Африка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Южная Америка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Австралия</a:t>
                      </a:r>
                      <a:endParaRPr lang="ru-RU" sz="2000" dirty="0"/>
                    </a:p>
                  </a:txBody>
                  <a:tcPr/>
                </a:tc>
              </a:tr>
              <a:tr h="1288657">
                <a:tc>
                  <a:txBody>
                    <a:bodyPr/>
                    <a:lstStyle/>
                    <a:p>
                      <a:r>
                        <a:rPr lang="ru-RU" sz="2400" b="1" u="none" dirty="0" smtClean="0">
                          <a:solidFill>
                            <a:srgbClr val="FF0000"/>
                          </a:solidFill>
                          <a:effectLst/>
                        </a:rPr>
                        <a:t>Э</a:t>
                      </a:r>
                      <a:endParaRPr lang="ru-RU" sz="2400" b="0" u="none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5400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5400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5400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/>
                </a:tc>
              </a:tr>
              <a:tr h="1106590">
                <a:tc>
                  <a:txBody>
                    <a:bodyPr/>
                    <a:lstStyle/>
                    <a:p>
                      <a:r>
                        <a:rPr lang="ru-RU" sz="2400" b="1" u="none" dirty="0" smtClean="0">
                          <a:solidFill>
                            <a:srgbClr val="FF0000"/>
                          </a:solidFill>
                          <a:effectLst/>
                        </a:rPr>
                        <a:t> С/Э:</a:t>
                      </a:r>
                    </a:p>
                    <a:p>
                      <a:endParaRPr lang="ru-RU" sz="2400" b="1" u="none" dirty="0" smtClean="0">
                        <a:solidFill>
                          <a:srgbClr val="FF0000"/>
                        </a:solidFill>
                        <a:effectLst/>
                      </a:endParaRPr>
                    </a:p>
                    <a:p>
                      <a:endParaRPr lang="ru-RU" sz="2400" b="0" u="none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5400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5400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5400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/>
                </a:tc>
              </a:tr>
              <a:tr h="1106590">
                <a:tc>
                  <a:txBody>
                    <a:bodyPr/>
                    <a:lstStyle/>
                    <a:p>
                      <a:r>
                        <a:rPr lang="ru-RU" sz="2400" b="1" u="none" dirty="0" smtClean="0">
                          <a:solidFill>
                            <a:srgbClr val="FF0000"/>
                          </a:solidFill>
                          <a:effectLst/>
                        </a:rPr>
                        <a:t>Т</a:t>
                      </a:r>
                    </a:p>
                    <a:p>
                      <a:endParaRPr lang="ru-RU" sz="2400" b="1" u="none" dirty="0" smtClean="0">
                        <a:solidFill>
                          <a:srgbClr val="FF0000"/>
                        </a:solidFill>
                        <a:effectLst/>
                      </a:endParaRPr>
                    </a:p>
                    <a:p>
                      <a:endParaRPr lang="ru-RU" sz="2400" b="0" u="none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5400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5400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5400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/>
                </a:tc>
              </a:tr>
              <a:tr h="1106590">
                <a:tc>
                  <a:txBody>
                    <a:bodyPr/>
                    <a:lstStyle/>
                    <a:p>
                      <a:r>
                        <a:rPr lang="ru-RU" sz="2400" b="1" u="none" dirty="0" smtClean="0">
                          <a:solidFill>
                            <a:srgbClr val="FF0000"/>
                          </a:solidFill>
                          <a:effectLst/>
                        </a:rPr>
                        <a:t> С/Т:</a:t>
                      </a:r>
                    </a:p>
                    <a:p>
                      <a:endParaRPr lang="ru-RU" sz="2400" b="1" u="none" dirty="0" smtClean="0">
                        <a:solidFill>
                          <a:srgbClr val="FF0000"/>
                        </a:solidFill>
                        <a:effectLst/>
                      </a:endParaRPr>
                    </a:p>
                    <a:p>
                      <a:endParaRPr lang="ru-RU" sz="2400" b="0" u="none" dirty="0" smtClean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5400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5400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5400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dirty="0" smtClean="0"/>
              <a:t>Типы климатов южных материков</a:t>
            </a: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" y="1142983"/>
          <a:ext cx="9144000" cy="54870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09323"/>
                <a:gridCol w="1348626"/>
                <a:gridCol w="1354817"/>
                <a:gridCol w="1431234"/>
              </a:tblGrid>
              <a:tr h="714381">
                <a:tc>
                  <a:txBody>
                    <a:bodyPr/>
                    <a:lstStyle/>
                    <a:p>
                      <a:endParaRPr lang="ru-RU" sz="2400" b="1" u="none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Африка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Южная Америка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Австралия</a:t>
                      </a:r>
                      <a:endParaRPr lang="ru-RU" sz="2000" dirty="0"/>
                    </a:p>
                  </a:txBody>
                  <a:tcPr/>
                </a:tc>
              </a:tr>
              <a:tr h="1288657">
                <a:tc>
                  <a:txBody>
                    <a:bodyPr/>
                    <a:lstStyle/>
                    <a:p>
                      <a:r>
                        <a:rPr lang="ru-RU" sz="2400" b="1" u="none" dirty="0" smtClean="0">
                          <a:solidFill>
                            <a:srgbClr val="FF0000"/>
                          </a:solidFill>
                          <a:effectLst/>
                        </a:rPr>
                        <a:t>Э: </a:t>
                      </a:r>
                      <a:r>
                        <a:rPr lang="en-US" sz="2400" b="0" u="none" dirty="0" smtClean="0">
                          <a:solidFill>
                            <a:schemeClr val="tx1"/>
                          </a:solidFill>
                          <a:effectLst/>
                        </a:rPr>
                        <a:t>t° </a:t>
                      </a:r>
                      <a:r>
                        <a:rPr lang="ru-RU" sz="2400" b="0" u="none" dirty="0" smtClean="0">
                          <a:solidFill>
                            <a:schemeClr val="tx1"/>
                          </a:solidFill>
                          <a:effectLst/>
                        </a:rPr>
                        <a:t>+</a:t>
                      </a:r>
                      <a:r>
                        <a:rPr lang="en-US" sz="2400" b="0" u="none" dirty="0" smtClean="0">
                          <a:solidFill>
                            <a:schemeClr val="tx1"/>
                          </a:solidFill>
                          <a:effectLst/>
                        </a:rPr>
                        <a:t>25</a:t>
                      </a:r>
                      <a:r>
                        <a:rPr lang="ru-RU" sz="2400" b="0" u="none" dirty="0" smtClean="0">
                          <a:solidFill>
                            <a:schemeClr val="tx1"/>
                          </a:solidFill>
                          <a:effectLst/>
                        </a:rPr>
                        <a:t>+</a:t>
                      </a:r>
                      <a:r>
                        <a:rPr lang="en-US" sz="2400" b="0" u="none" dirty="0" smtClean="0">
                          <a:solidFill>
                            <a:schemeClr val="tx1"/>
                          </a:solidFill>
                          <a:effectLst/>
                        </a:rPr>
                        <a:t>27°C</a:t>
                      </a:r>
                      <a:r>
                        <a:rPr lang="ru-RU" sz="2400" b="0" u="none" dirty="0" smtClean="0">
                          <a:solidFill>
                            <a:schemeClr val="tx1"/>
                          </a:solidFill>
                          <a:effectLst/>
                        </a:rPr>
                        <a:t>;     господствуют </a:t>
                      </a:r>
                      <a:r>
                        <a:rPr lang="ru-RU" sz="2400" b="0" u="none" dirty="0" err="1" smtClean="0">
                          <a:solidFill>
                            <a:schemeClr val="tx1"/>
                          </a:solidFill>
                          <a:effectLst/>
                        </a:rPr>
                        <a:t>Эвм</a:t>
                      </a:r>
                      <a:endParaRPr lang="ru-RU" sz="2400" b="0" u="none" dirty="0" smtClean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r>
                        <a:rPr lang="ru-RU" sz="2400" b="0" u="none" dirty="0" smtClean="0">
                          <a:solidFill>
                            <a:schemeClr val="tx1"/>
                          </a:solidFill>
                          <a:effectLst/>
                        </a:rPr>
                        <a:t>Осадки: равномерно выпадают в течение года – от 1000до 3000</a:t>
                      </a:r>
                      <a:r>
                        <a:rPr lang="ru-RU" sz="2400" b="0" u="none" baseline="0" dirty="0" smtClean="0">
                          <a:solidFill>
                            <a:schemeClr val="tx1"/>
                          </a:solidFill>
                          <a:effectLst/>
                        </a:rPr>
                        <a:t> мм</a:t>
                      </a:r>
                      <a:endParaRPr lang="ru-RU" sz="2400" b="0" u="none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5400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5400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5400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/>
                </a:tc>
              </a:tr>
              <a:tr h="1106590">
                <a:tc>
                  <a:txBody>
                    <a:bodyPr/>
                    <a:lstStyle/>
                    <a:p>
                      <a:r>
                        <a:rPr lang="ru-RU" sz="2400" b="1" u="none" dirty="0" smtClean="0">
                          <a:solidFill>
                            <a:srgbClr val="FF0000"/>
                          </a:solidFill>
                          <a:effectLst/>
                        </a:rPr>
                        <a:t> С/Э</a:t>
                      </a:r>
                      <a:endParaRPr lang="ru-RU" sz="2400" b="0" u="none" dirty="0" smtClean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endParaRPr lang="ru-RU" sz="2400" b="0" u="none" dirty="0" smtClean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endParaRPr lang="ru-RU" sz="2400" b="0" u="none" dirty="0" err="1" smtClean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5400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5400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5400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/>
                </a:tc>
              </a:tr>
              <a:tr h="1106590">
                <a:tc>
                  <a:txBody>
                    <a:bodyPr/>
                    <a:lstStyle/>
                    <a:p>
                      <a:r>
                        <a:rPr lang="ru-RU" sz="2400" b="1" u="none" dirty="0" smtClean="0">
                          <a:solidFill>
                            <a:srgbClr val="FF0000"/>
                          </a:solidFill>
                          <a:effectLst/>
                        </a:rPr>
                        <a:t>Т</a:t>
                      </a:r>
                    </a:p>
                    <a:p>
                      <a:endParaRPr lang="ru-RU" sz="2400" b="1" u="none" dirty="0" smtClean="0">
                        <a:solidFill>
                          <a:srgbClr val="FF0000"/>
                        </a:solidFill>
                        <a:effectLst/>
                      </a:endParaRPr>
                    </a:p>
                    <a:p>
                      <a:endParaRPr lang="ru-RU" sz="2400" b="1" u="none" dirty="0" smtClean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5400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5400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5400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/>
                </a:tc>
              </a:tr>
              <a:tr h="1106590">
                <a:tc>
                  <a:txBody>
                    <a:bodyPr/>
                    <a:lstStyle/>
                    <a:p>
                      <a:r>
                        <a:rPr lang="ru-RU" sz="2400" b="1" u="none" dirty="0" smtClean="0">
                          <a:solidFill>
                            <a:srgbClr val="FF0000"/>
                          </a:solidFill>
                          <a:effectLst/>
                        </a:rPr>
                        <a:t> С/Т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5400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5400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5400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dirty="0" smtClean="0"/>
              <a:t>Типы климатов южных материков</a:t>
            </a: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" y="1142983"/>
          <a:ext cx="9144000" cy="54870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09323"/>
                <a:gridCol w="1348626"/>
                <a:gridCol w="1354817"/>
                <a:gridCol w="1431234"/>
              </a:tblGrid>
              <a:tr h="714381">
                <a:tc>
                  <a:txBody>
                    <a:bodyPr/>
                    <a:lstStyle/>
                    <a:p>
                      <a:endParaRPr lang="ru-RU" sz="2400" b="1" u="none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Африка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Южная Америка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Австралия</a:t>
                      </a:r>
                      <a:endParaRPr lang="ru-RU" sz="2000" dirty="0"/>
                    </a:p>
                  </a:txBody>
                  <a:tcPr/>
                </a:tc>
              </a:tr>
              <a:tr h="1288657">
                <a:tc>
                  <a:txBody>
                    <a:bodyPr/>
                    <a:lstStyle/>
                    <a:p>
                      <a:r>
                        <a:rPr lang="ru-RU" sz="2400" b="1" u="none" dirty="0" smtClean="0">
                          <a:solidFill>
                            <a:srgbClr val="FF0000"/>
                          </a:solidFill>
                          <a:effectLst/>
                        </a:rPr>
                        <a:t>Э: </a:t>
                      </a:r>
                      <a:r>
                        <a:rPr lang="en-US" sz="2400" b="0" u="none" dirty="0" smtClean="0">
                          <a:solidFill>
                            <a:schemeClr val="tx1"/>
                          </a:solidFill>
                          <a:effectLst/>
                        </a:rPr>
                        <a:t>t° </a:t>
                      </a:r>
                      <a:r>
                        <a:rPr lang="ru-RU" sz="2400" b="0" u="none" dirty="0" smtClean="0">
                          <a:solidFill>
                            <a:schemeClr val="tx1"/>
                          </a:solidFill>
                          <a:effectLst/>
                        </a:rPr>
                        <a:t>+</a:t>
                      </a:r>
                      <a:r>
                        <a:rPr lang="en-US" sz="2400" b="0" u="none" dirty="0" smtClean="0">
                          <a:solidFill>
                            <a:schemeClr val="tx1"/>
                          </a:solidFill>
                          <a:effectLst/>
                        </a:rPr>
                        <a:t>25</a:t>
                      </a:r>
                      <a:r>
                        <a:rPr lang="ru-RU" sz="2400" b="0" u="none" dirty="0" smtClean="0">
                          <a:solidFill>
                            <a:schemeClr val="tx1"/>
                          </a:solidFill>
                          <a:effectLst/>
                        </a:rPr>
                        <a:t>+</a:t>
                      </a:r>
                      <a:r>
                        <a:rPr lang="en-US" sz="2400" b="0" u="none" dirty="0" smtClean="0">
                          <a:solidFill>
                            <a:schemeClr val="tx1"/>
                          </a:solidFill>
                          <a:effectLst/>
                        </a:rPr>
                        <a:t>27°C</a:t>
                      </a:r>
                      <a:r>
                        <a:rPr lang="ru-RU" sz="2400" b="0" u="none" dirty="0" smtClean="0">
                          <a:solidFill>
                            <a:schemeClr val="tx1"/>
                          </a:solidFill>
                          <a:effectLst/>
                        </a:rPr>
                        <a:t>;     господствуют </a:t>
                      </a:r>
                      <a:r>
                        <a:rPr lang="ru-RU" sz="2400" b="0" u="none" dirty="0" err="1" smtClean="0">
                          <a:solidFill>
                            <a:schemeClr val="tx1"/>
                          </a:solidFill>
                          <a:effectLst/>
                        </a:rPr>
                        <a:t>Эвм</a:t>
                      </a:r>
                      <a:endParaRPr lang="ru-RU" sz="2400" b="0" u="none" dirty="0" smtClean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r>
                        <a:rPr lang="ru-RU" sz="2400" b="0" u="none" dirty="0" smtClean="0">
                          <a:solidFill>
                            <a:schemeClr val="tx1"/>
                          </a:solidFill>
                          <a:effectLst/>
                        </a:rPr>
                        <a:t>Осадки: равномерно выпадают в течение года – от 1000до 3000</a:t>
                      </a:r>
                      <a:r>
                        <a:rPr lang="ru-RU" sz="2400" b="0" u="none" baseline="0" dirty="0" smtClean="0">
                          <a:solidFill>
                            <a:schemeClr val="tx1"/>
                          </a:solidFill>
                          <a:effectLst/>
                        </a:rPr>
                        <a:t> мм</a:t>
                      </a:r>
                      <a:endParaRPr lang="ru-RU" sz="2400" b="0" u="none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5400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5400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5400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/>
                </a:tc>
              </a:tr>
              <a:tr h="1106590">
                <a:tc>
                  <a:txBody>
                    <a:bodyPr/>
                    <a:lstStyle/>
                    <a:p>
                      <a:r>
                        <a:rPr lang="ru-RU" sz="2400" b="1" u="none" dirty="0" smtClean="0">
                          <a:solidFill>
                            <a:srgbClr val="FF0000"/>
                          </a:solidFill>
                          <a:effectLst/>
                        </a:rPr>
                        <a:t> С/Э: два сезона года </a:t>
                      </a:r>
                      <a:r>
                        <a:rPr lang="ru-RU" sz="2400" b="0" u="none" dirty="0" smtClean="0">
                          <a:solidFill>
                            <a:schemeClr val="tx1"/>
                          </a:solidFill>
                          <a:effectLst/>
                        </a:rPr>
                        <a:t>– </a:t>
                      </a:r>
                    </a:p>
                    <a:p>
                      <a:r>
                        <a:rPr lang="ru-RU" sz="2400" b="0" u="none" dirty="0" err="1" smtClean="0">
                          <a:solidFill>
                            <a:schemeClr val="tx1"/>
                          </a:solidFill>
                          <a:effectLst/>
                        </a:rPr>
                        <a:t>Лето-влажное</a:t>
                      </a:r>
                      <a:r>
                        <a:rPr lang="ru-RU" sz="2400" b="0" u="none" dirty="0" smtClean="0">
                          <a:solidFill>
                            <a:schemeClr val="tx1"/>
                          </a:solidFill>
                          <a:effectLst/>
                        </a:rPr>
                        <a:t> (</a:t>
                      </a:r>
                      <a:r>
                        <a:rPr lang="ru-RU" sz="2400" b="0" u="none" dirty="0" err="1" smtClean="0">
                          <a:solidFill>
                            <a:schemeClr val="tx1"/>
                          </a:solidFill>
                          <a:effectLst/>
                        </a:rPr>
                        <a:t>Эвм</a:t>
                      </a:r>
                      <a:r>
                        <a:rPr lang="ru-RU" sz="2400" b="0" u="none" dirty="0" smtClean="0">
                          <a:solidFill>
                            <a:schemeClr val="tx1"/>
                          </a:solidFill>
                          <a:effectLst/>
                        </a:rPr>
                        <a:t>)</a:t>
                      </a:r>
                    </a:p>
                    <a:p>
                      <a:r>
                        <a:rPr lang="ru-RU" sz="2400" b="0" u="none" dirty="0" smtClean="0">
                          <a:solidFill>
                            <a:schemeClr val="tx1"/>
                          </a:solidFill>
                          <a:effectLst/>
                        </a:rPr>
                        <a:t>Зима</a:t>
                      </a:r>
                      <a:r>
                        <a:rPr lang="ru-RU" sz="2400" b="0" u="none" baseline="0" dirty="0" smtClean="0">
                          <a:solidFill>
                            <a:schemeClr val="tx1"/>
                          </a:solidFill>
                          <a:effectLst/>
                        </a:rPr>
                        <a:t> –сухая  (</a:t>
                      </a:r>
                      <a:r>
                        <a:rPr lang="ru-RU" sz="2400" b="0" u="none" baseline="0" dirty="0" err="1" smtClean="0">
                          <a:solidFill>
                            <a:schemeClr val="tx1"/>
                          </a:solidFill>
                          <a:effectLst/>
                        </a:rPr>
                        <a:t>Твм</a:t>
                      </a:r>
                      <a:r>
                        <a:rPr lang="ru-RU" sz="2400" b="0" u="none" baseline="0" dirty="0" smtClean="0">
                          <a:solidFill>
                            <a:schemeClr val="tx1"/>
                          </a:solidFill>
                          <a:effectLst/>
                        </a:rPr>
                        <a:t>)</a:t>
                      </a:r>
                      <a:endParaRPr lang="ru-RU" sz="2400" b="0" u="none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5400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5400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5400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/>
                </a:tc>
              </a:tr>
              <a:tr h="1106590">
                <a:tc>
                  <a:txBody>
                    <a:bodyPr/>
                    <a:lstStyle/>
                    <a:p>
                      <a:r>
                        <a:rPr lang="ru-RU" sz="2400" b="1" u="none" dirty="0" smtClean="0">
                          <a:solidFill>
                            <a:srgbClr val="FF0000"/>
                          </a:solidFill>
                          <a:effectLst/>
                        </a:rPr>
                        <a:t>Т</a:t>
                      </a:r>
                    </a:p>
                    <a:p>
                      <a:endParaRPr lang="ru-RU" sz="2400" b="1" u="none" dirty="0" smtClean="0">
                        <a:solidFill>
                          <a:srgbClr val="FF0000"/>
                        </a:solidFill>
                        <a:effectLst/>
                      </a:endParaRPr>
                    </a:p>
                    <a:p>
                      <a:endParaRPr lang="ru-RU" sz="2400" b="0" u="none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5400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5400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5400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/>
                </a:tc>
              </a:tr>
              <a:tr h="1106590">
                <a:tc>
                  <a:txBody>
                    <a:bodyPr/>
                    <a:lstStyle/>
                    <a:p>
                      <a:r>
                        <a:rPr lang="ru-RU" sz="2400" b="1" u="none" dirty="0" smtClean="0">
                          <a:solidFill>
                            <a:srgbClr val="FF0000"/>
                          </a:solidFill>
                          <a:effectLst/>
                        </a:rPr>
                        <a:t> С/Т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5400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5400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5400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dirty="0" smtClean="0"/>
              <a:t>Типы климатов южных материков</a:t>
            </a: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" y="1142983"/>
          <a:ext cx="9144000" cy="55691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09323"/>
                <a:gridCol w="1348626"/>
                <a:gridCol w="1354817"/>
                <a:gridCol w="1431234"/>
              </a:tblGrid>
              <a:tr h="714381">
                <a:tc>
                  <a:txBody>
                    <a:bodyPr/>
                    <a:lstStyle/>
                    <a:p>
                      <a:endParaRPr lang="ru-RU" sz="2400" b="1" u="none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Африка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Южная Америка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Австралия</a:t>
                      </a:r>
                      <a:endParaRPr lang="ru-RU" sz="2000" dirty="0"/>
                    </a:p>
                  </a:txBody>
                  <a:tcPr/>
                </a:tc>
              </a:tr>
              <a:tr h="1288657">
                <a:tc>
                  <a:txBody>
                    <a:bodyPr/>
                    <a:lstStyle/>
                    <a:p>
                      <a:r>
                        <a:rPr lang="ru-RU" sz="2400" b="1" u="none" dirty="0" smtClean="0">
                          <a:solidFill>
                            <a:srgbClr val="FF0000"/>
                          </a:solidFill>
                          <a:effectLst/>
                        </a:rPr>
                        <a:t>Э: </a:t>
                      </a:r>
                      <a:r>
                        <a:rPr lang="en-US" sz="2400" b="0" u="none" dirty="0" smtClean="0">
                          <a:solidFill>
                            <a:schemeClr val="tx1"/>
                          </a:solidFill>
                          <a:effectLst/>
                        </a:rPr>
                        <a:t>t° </a:t>
                      </a:r>
                      <a:r>
                        <a:rPr lang="ru-RU" sz="2400" b="0" u="none" dirty="0" smtClean="0">
                          <a:solidFill>
                            <a:schemeClr val="tx1"/>
                          </a:solidFill>
                          <a:effectLst/>
                        </a:rPr>
                        <a:t>+</a:t>
                      </a:r>
                      <a:r>
                        <a:rPr lang="en-US" sz="2400" b="0" u="none" dirty="0" smtClean="0">
                          <a:solidFill>
                            <a:schemeClr val="tx1"/>
                          </a:solidFill>
                          <a:effectLst/>
                        </a:rPr>
                        <a:t>25</a:t>
                      </a:r>
                      <a:r>
                        <a:rPr lang="ru-RU" sz="2400" b="0" u="none" dirty="0" smtClean="0">
                          <a:solidFill>
                            <a:schemeClr val="tx1"/>
                          </a:solidFill>
                          <a:effectLst/>
                        </a:rPr>
                        <a:t>+</a:t>
                      </a:r>
                      <a:r>
                        <a:rPr lang="en-US" sz="2400" b="0" u="none" dirty="0" smtClean="0">
                          <a:solidFill>
                            <a:schemeClr val="tx1"/>
                          </a:solidFill>
                          <a:effectLst/>
                        </a:rPr>
                        <a:t>27°C</a:t>
                      </a:r>
                      <a:r>
                        <a:rPr lang="ru-RU" sz="2400" b="0" u="none" dirty="0" smtClean="0">
                          <a:solidFill>
                            <a:schemeClr val="tx1"/>
                          </a:solidFill>
                          <a:effectLst/>
                        </a:rPr>
                        <a:t>;     господствуют </a:t>
                      </a:r>
                      <a:r>
                        <a:rPr lang="ru-RU" sz="2400" b="0" u="none" dirty="0" err="1" smtClean="0">
                          <a:solidFill>
                            <a:schemeClr val="tx1"/>
                          </a:solidFill>
                          <a:effectLst/>
                        </a:rPr>
                        <a:t>Эвм</a:t>
                      </a:r>
                      <a:endParaRPr lang="ru-RU" sz="2400" b="0" u="none" dirty="0" smtClean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r>
                        <a:rPr lang="ru-RU" sz="2400" b="0" u="none" dirty="0" smtClean="0">
                          <a:solidFill>
                            <a:schemeClr val="tx1"/>
                          </a:solidFill>
                          <a:effectLst/>
                        </a:rPr>
                        <a:t>Осадки: равномерно выпадают в течение года – от 1000до 3000</a:t>
                      </a:r>
                      <a:r>
                        <a:rPr lang="ru-RU" sz="2400" b="0" u="none" baseline="0" dirty="0" smtClean="0">
                          <a:solidFill>
                            <a:schemeClr val="tx1"/>
                          </a:solidFill>
                          <a:effectLst/>
                        </a:rPr>
                        <a:t> мм</a:t>
                      </a:r>
                      <a:endParaRPr lang="ru-RU" sz="2400" b="0" u="none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106590">
                <a:tc>
                  <a:txBody>
                    <a:bodyPr/>
                    <a:lstStyle/>
                    <a:p>
                      <a:r>
                        <a:rPr lang="ru-RU" sz="2400" b="1" u="none" dirty="0" smtClean="0">
                          <a:solidFill>
                            <a:srgbClr val="FF0000"/>
                          </a:solidFill>
                          <a:effectLst/>
                        </a:rPr>
                        <a:t> С/Э: два сезона года </a:t>
                      </a:r>
                      <a:r>
                        <a:rPr lang="ru-RU" sz="2400" b="0" u="none" dirty="0" smtClean="0">
                          <a:solidFill>
                            <a:schemeClr val="tx1"/>
                          </a:solidFill>
                          <a:effectLst/>
                        </a:rPr>
                        <a:t>– </a:t>
                      </a:r>
                    </a:p>
                    <a:p>
                      <a:r>
                        <a:rPr lang="ru-RU" sz="2400" b="0" u="none" dirty="0" err="1" smtClean="0">
                          <a:solidFill>
                            <a:schemeClr val="tx1"/>
                          </a:solidFill>
                          <a:effectLst/>
                        </a:rPr>
                        <a:t>Лето-влажное</a:t>
                      </a:r>
                      <a:r>
                        <a:rPr lang="ru-RU" sz="2400" b="0" u="none" dirty="0" smtClean="0">
                          <a:solidFill>
                            <a:schemeClr val="tx1"/>
                          </a:solidFill>
                          <a:effectLst/>
                        </a:rPr>
                        <a:t> (</a:t>
                      </a:r>
                      <a:r>
                        <a:rPr lang="ru-RU" sz="2400" b="0" u="none" dirty="0" err="1" smtClean="0">
                          <a:solidFill>
                            <a:schemeClr val="tx1"/>
                          </a:solidFill>
                          <a:effectLst/>
                        </a:rPr>
                        <a:t>Эвм</a:t>
                      </a:r>
                      <a:r>
                        <a:rPr lang="ru-RU" sz="2400" b="0" u="none" dirty="0" smtClean="0">
                          <a:solidFill>
                            <a:schemeClr val="tx1"/>
                          </a:solidFill>
                          <a:effectLst/>
                        </a:rPr>
                        <a:t>)</a:t>
                      </a:r>
                    </a:p>
                    <a:p>
                      <a:r>
                        <a:rPr lang="ru-RU" sz="2400" b="0" u="none" dirty="0" smtClean="0">
                          <a:solidFill>
                            <a:schemeClr val="tx1"/>
                          </a:solidFill>
                          <a:effectLst/>
                        </a:rPr>
                        <a:t>Зима</a:t>
                      </a:r>
                      <a:r>
                        <a:rPr lang="ru-RU" sz="2400" b="0" u="none" baseline="0" dirty="0" smtClean="0">
                          <a:solidFill>
                            <a:schemeClr val="tx1"/>
                          </a:solidFill>
                          <a:effectLst/>
                        </a:rPr>
                        <a:t> –сухая  (</a:t>
                      </a:r>
                      <a:r>
                        <a:rPr lang="ru-RU" sz="2400" b="0" u="none" baseline="0" dirty="0" err="1" smtClean="0">
                          <a:solidFill>
                            <a:schemeClr val="tx1"/>
                          </a:solidFill>
                          <a:effectLst/>
                        </a:rPr>
                        <a:t>Твм</a:t>
                      </a:r>
                      <a:r>
                        <a:rPr lang="ru-RU" sz="2400" b="0" u="none" baseline="0" dirty="0" smtClean="0">
                          <a:solidFill>
                            <a:schemeClr val="tx1"/>
                          </a:solidFill>
                          <a:effectLst/>
                        </a:rPr>
                        <a:t>)</a:t>
                      </a:r>
                      <a:endParaRPr lang="ru-RU" sz="2400" b="0" u="none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106590">
                <a:tc>
                  <a:txBody>
                    <a:bodyPr/>
                    <a:lstStyle/>
                    <a:p>
                      <a:r>
                        <a:rPr lang="ru-RU" sz="2400" b="1" u="none" dirty="0" smtClean="0">
                          <a:solidFill>
                            <a:srgbClr val="FF0000"/>
                          </a:solidFill>
                          <a:effectLst/>
                        </a:rPr>
                        <a:t>Т: два сезона, </a:t>
                      </a:r>
                      <a:r>
                        <a:rPr lang="ru-RU" sz="2400" b="0" u="none" dirty="0" smtClean="0">
                          <a:solidFill>
                            <a:schemeClr val="tx1"/>
                          </a:solidFill>
                          <a:effectLst/>
                        </a:rPr>
                        <a:t>дуют пассаты (</a:t>
                      </a:r>
                      <a:r>
                        <a:rPr lang="ru-RU" sz="2400" b="0" u="none" dirty="0" err="1" smtClean="0">
                          <a:solidFill>
                            <a:schemeClr val="tx1"/>
                          </a:solidFill>
                          <a:effectLst/>
                        </a:rPr>
                        <a:t>Твм</a:t>
                      </a:r>
                      <a:r>
                        <a:rPr lang="ru-RU" sz="2400" b="0" u="none" dirty="0" smtClean="0">
                          <a:solidFill>
                            <a:schemeClr val="tx1"/>
                          </a:solidFill>
                          <a:effectLst/>
                        </a:rPr>
                        <a:t>)</a:t>
                      </a:r>
                    </a:p>
                    <a:p>
                      <a:r>
                        <a:rPr lang="ru-RU" sz="2400" b="0" u="none" dirty="0" smtClean="0">
                          <a:solidFill>
                            <a:schemeClr val="tx1"/>
                          </a:solidFill>
                          <a:effectLst/>
                        </a:rPr>
                        <a:t>зимой  +16</a:t>
                      </a:r>
                      <a:r>
                        <a:rPr lang="en-US" sz="2400" b="0" u="none" dirty="0" smtClean="0">
                          <a:solidFill>
                            <a:schemeClr val="tx1"/>
                          </a:solidFill>
                          <a:effectLst/>
                        </a:rPr>
                        <a:t>°C</a:t>
                      </a:r>
                      <a:r>
                        <a:rPr lang="ru-RU" sz="2400" b="0" u="none" dirty="0" smtClean="0">
                          <a:solidFill>
                            <a:schemeClr val="tx1"/>
                          </a:solidFill>
                          <a:effectLst/>
                        </a:rPr>
                        <a:t>, летом +32</a:t>
                      </a:r>
                      <a:r>
                        <a:rPr lang="en-US" sz="2400" b="0" u="none" dirty="0" smtClean="0">
                          <a:solidFill>
                            <a:schemeClr val="tx1"/>
                          </a:solidFill>
                          <a:effectLst/>
                        </a:rPr>
                        <a:t>°C</a:t>
                      </a:r>
                      <a:r>
                        <a:rPr lang="ru-RU" sz="2400" b="0" u="none" dirty="0" smtClean="0">
                          <a:solidFill>
                            <a:schemeClr val="tx1"/>
                          </a:solidFill>
                          <a:effectLst/>
                        </a:rPr>
                        <a:t>; </a:t>
                      </a:r>
                    </a:p>
                    <a:p>
                      <a:r>
                        <a:rPr lang="ru-RU" sz="2400" b="0" u="none" dirty="0" smtClean="0">
                          <a:solidFill>
                            <a:schemeClr val="tx1"/>
                          </a:solidFill>
                          <a:effectLst/>
                        </a:rPr>
                        <a:t>осадки -50 мм/год</a:t>
                      </a:r>
                      <a:endParaRPr lang="ru-RU" sz="2400" b="0" u="none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106590">
                <a:tc>
                  <a:txBody>
                    <a:bodyPr/>
                    <a:lstStyle/>
                    <a:p>
                      <a:r>
                        <a:rPr lang="ru-RU" sz="2400" b="1" u="none" dirty="0" smtClean="0">
                          <a:solidFill>
                            <a:srgbClr val="FF0000"/>
                          </a:solidFill>
                          <a:effectLst/>
                        </a:rPr>
                        <a:t> С/Т</a:t>
                      </a:r>
                    </a:p>
                    <a:p>
                      <a:endParaRPr lang="ru-RU" sz="2400" b="1" u="none" dirty="0" smtClean="0">
                        <a:solidFill>
                          <a:srgbClr val="FF0000"/>
                        </a:solidFill>
                        <a:effectLst/>
                      </a:endParaRPr>
                    </a:p>
                    <a:p>
                      <a:endParaRPr lang="ru-RU" sz="2400" b="1" u="none" dirty="0" smtClean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855</Words>
  <Application>Microsoft Office PowerPoint</Application>
  <PresentationFormat>Экран (4:3)</PresentationFormat>
  <Paragraphs>186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Географическое положение и особенности климата и внутренних вод  южных материков</vt:lpstr>
      <vt:lpstr>Общие особенности климата</vt:lpstr>
      <vt:lpstr>Слайд 3</vt:lpstr>
      <vt:lpstr>В каких поясах освещённости лежат юные материки?</vt:lpstr>
      <vt:lpstr>Климатические пояса Мира</vt:lpstr>
      <vt:lpstr>Типы климатов южных материков</vt:lpstr>
      <vt:lpstr>Типы климатов южных материков</vt:lpstr>
      <vt:lpstr>Типы климатов южных материков</vt:lpstr>
      <vt:lpstr>Типы климатов южных материков</vt:lpstr>
      <vt:lpstr>Типы климатов южных материков</vt:lpstr>
      <vt:lpstr>Типы климатов южных материков</vt:lpstr>
      <vt:lpstr>Типы климатов южных материков</vt:lpstr>
      <vt:lpstr>Типы климатов южных материков</vt:lpstr>
      <vt:lpstr>Типы климатов южных материков</vt:lpstr>
      <vt:lpstr>Внутренние воды материков</vt:lpstr>
      <vt:lpstr>Домашнее задание: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Географическое положение и особенности климата и внутренних вод  южных материков</dc:title>
  <dc:creator>Нина Валентиновна</dc:creator>
  <cp:lastModifiedBy>Нина Валентиновна</cp:lastModifiedBy>
  <cp:revision>1</cp:revision>
  <dcterms:created xsi:type="dcterms:W3CDTF">2010-03-18T22:48:47Z</dcterms:created>
  <dcterms:modified xsi:type="dcterms:W3CDTF">2010-03-18T23:12:08Z</dcterms:modified>
</cp:coreProperties>
</file>