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7"/>
  </p:notesMasterIdLst>
  <p:sldIdLst>
    <p:sldId id="256" r:id="rId2"/>
    <p:sldId id="258" r:id="rId3"/>
    <p:sldId id="275" r:id="rId4"/>
    <p:sldId id="261" r:id="rId5"/>
    <p:sldId id="286" r:id="rId6"/>
    <p:sldId id="269" r:id="rId7"/>
    <p:sldId id="270" r:id="rId8"/>
    <p:sldId id="284" r:id="rId9"/>
    <p:sldId id="263" r:id="rId10"/>
    <p:sldId id="285" r:id="rId11"/>
    <p:sldId id="257" r:id="rId12"/>
    <p:sldId id="267" r:id="rId13"/>
    <p:sldId id="265" r:id="rId14"/>
    <p:sldId id="282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0" d="100"/>
          <a:sy n="60" d="100"/>
        </p:scale>
        <p:origin x="-9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112C5-3386-4873-AA29-CC50533EED20}" type="datetimeFigureOut">
              <a:rPr lang="ru-RU" smtClean="0"/>
              <a:pPr/>
              <a:t>16.12.2010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78CCC-01E8-43F7-A4AB-9561FEE9E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78CCC-01E8-43F7-A4AB-9561FEE9E87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856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856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1F96F7-EDA7-4A01-9E05-1CFAC9C2C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0991B-FACD-4288-95C2-D5EA6004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5EF71C-5C51-4621-A1FF-AF6B3CDA8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5EB093-1733-470F-9E0E-688B2B25B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B0519C-E545-4AD6-80BE-15DBC8015D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CB2E20-3ACC-483C-A9CF-E67D4E2CCB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77CE10-7BBF-469D-B1B7-2729DD4BA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9107F-7937-493E-BCAC-AEB05D9BA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8AD2D3-A0A5-4ADD-B5D7-491059CD6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F63B2D-3D74-4BFE-8C3A-67610E8D0F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0D9A28-0981-4439-BA04-4EB1C2FCF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AAE5A4-7AC1-4F9A-95B9-65EF0FF77F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752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2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2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10752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10752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53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753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0753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3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3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3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4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54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754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754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4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754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A5EB093-1733-470F-9E0E-688B2B25B8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1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_______Microsoft_Office_PowerPoint_97-20033.ppt"/><Relationship Id="rId4" Type="http://schemas.openxmlformats.org/officeDocument/2006/relationships/oleObject" Target="../embeddings/____________Microsoft_Office_PowerPoint_97-20032.pp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__Microsoft_Office_PowerPoint_97-20034.ppt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_______Microsoft_Office_PowerPoint_97-20035.ppt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00034" y="857232"/>
            <a:ext cx="8229600" cy="1736725"/>
          </a:xfrm>
        </p:spPr>
        <p:txBody>
          <a:bodyPr/>
          <a:lstStyle/>
          <a:p>
            <a:r>
              <a:rPr lang="ru-RU" sz="8000" dirty="0" smtClean="0"/>
              <a:t>Климат Африки</a:t>
            </a:r>
            <a:endParaRPr lang="ru-RU" sz="8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Африка - самый жаркий материк.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71670" y="6027003"/>
            <a:ext cx="6890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географии  в 7 классе.</a:t>
            </a:r>
          </a:p>
          <a:p>
            <a:pPr algn="r"/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Карезина Нина  Валентиновна,</a:t>
            </a:r>
          </a:p>
          <a:p>
            <a:pPr algn="r"/>
            <a:r>
              <a:rPr lang="ru-RU" sz="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учительница географии МОУ СОШ № 5 города Светлого Калининградской области</a:t>
            </a:r>
            <a:endParaRPr lang="ru-RU" sz="1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28632"/>
          </a:xfrm>
        </p:spPr>
        <p:txBody>
          <a:bodyPr/>
          <a:lstStyle/>
          <a:p>
            <a:r>
              <a:rPr lang="ru-RU" dirty="0" smtClean="0"/>
              <a:t>Климатические пояса Африки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928669"/>
          <a:ext cx="9144000" cy="572981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85785"/>
                <a:gridCol w="1071570"/>
                <a:gridCol w="714380"/>
                <a:gridCol w="785818"/>
                <a:gridCol w="1071570"/>
                <a:gridCol w="1285884"/>
                <a:gridCol w="1571636"/>
                <a:gridCol w="1857357"/>
              </a:tblGrid>
              <a:tr h="51081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5" dirty="0" smtClean="0"/>
                        <a:t>Климатический </a:t>
                      </a:r>
                      <a:r>
                        <a:rPr lang="ru-RU" sz="2000" spc="5" dirty="0"/>
                        <a:t>пояс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0" dirty="0" smtClean="0"/>
                        <a:t>Воз</a:t>
                      </a:r>
                      <a:r>
                        <a:rPr lang="ru-RU" sz="2000" spc="5" dirty="0" smtClean="0"/>
                        <a:t>душные </a:t>
                      </a:r>
                      <a:r>
                        <a:rPr lang="ru-RU" sz="2000" spc="20" dirty="0"/>
                        <a:t>массы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5" dirty="0"/>
                        <a:t>Температура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985" marR="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Годовое </a:t>
                      </a:r>
                      <a:r>
                        <a:rPr lang="ru-RU" sz="2000" spc="5" dirty="0" smtClean="0"/>
                        <a:t>количество </a:t>
                      </a:r>
                      <a:r>
                        <a:rPr lang="ru-RU" sz="2000" spc="5" dirty="0"/>
                        <a:t>осадков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5" dirty="0" smtClean="0"/>
                        <a:t>Режим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5" dirty="0" smtClean="0"/>
                        <a:t>выпадения </a:t>
                      </a:r>
                      <a:r>
                        <a:rPr lang="ru-RU" sz="2000" dirty="0"/>
                        <a:t>осадков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0" dirty="0" smtClean="0"/>
                        <a:t>Геогра</a:t>
                      </a:r>
                      <a:r>
                        <a:rPr lang="ru-RU" sz="2000" dirty="0" smtClean="0"/>
                        <a:t>фическое </a:t>
                      </a:r>
                      <a:r>
                        <a:rPr lang="ru-RU" sz="2000" spc="10" dirty="0" smtClean="0"/>
                        <a:t>положение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0" dirty="0" smtClean="0"/>
                        <a:t>Характер</a:t>
                      </a:r>
                      <a:r>
                        <a:rPr lang="ru-RU" sz="2000" spc="20" dirty="0" smtClean="0"/>
                        <a:t>истика </a:t>
                      </a:r>
                      <a:r>
                        <a:rPr lang="ru-RU" sz="2000" spc="10" dirty="0"/>
                        <a:t>климата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846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200" spc="10" dirty="0" smtClean="0"/>
                        <a:t>t°</a:t>
                      </a:r>
                      <a:r>
                        <a:rPr lang="ru-RU" sz="2400" spc="10" dirty="0" smtClean="0"/>
                        <a:t>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spc="10" dirty="0" smtClean="0"/>
                        <a:t>t°</a:t>
                      </a:r>
                      <a:r>
                        <a:rPr lang="ru-RU" sz="2400" spc="10" dirty="0" smtClean="0"/>
                        <a:t>и</a:t>
                      </a:r>
                      <a:endParaRPr lang="ru-RU" sz="3200" dirty="0" smtClean="0"/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 smtClean="0"/>
                        <a:t>Э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Эвм</a:t>
                      </a:r>
                      <a:endParaRPr lang="ru-RU" sz="2000" dirty="0">
                        <a:latin typeface="+mj-lt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24°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24°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1500-3000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мм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каждый день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на экваторе, бассейн реки Конго, побережье Гвинейского залива.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Жаркий и влажный, одно время года - лето</a:t>
                      </a: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1002071">
                <a:tc>
                  <a:txBody>
                    <a:bodyPr/>
                    <a:lstStyle/>
                    <a:p>
                      <a:pPr marR="4445" indent="-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5" dirty="0" smtClean="0"/>
                        <a:t>С/Э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Эвм</a:t>
                      </a:r>
                      <a:endParaRPr lang="ru-RU" sz="2000" dirty="0" smtClean="0"/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Твм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24°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24°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1000-2000мм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летом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8°-17° </a:t>
                      </a:r>
                      <a:r>
                        <a:rPr lang="ru-RU" sz="1800" dirty="0" err="1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с.ш</a:t>
                      </a: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.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и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18-20° </a:t>
                      </a:r>
                      <a:r>
                        <a:rPr lang="ru-RU" sz="1800" dirty="0" err="1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ю.ш</a:t>
                      </a: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. </a:t>
                      </a: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Сезонность климата:</a:t>
                      </a:r>
                      <a:r>
                        <a:rPr lang="ru-RU" sz="1800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жаркое и влажное лето и жаркая и сухая зима</a:t>
                      </a: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1002071">
                <a:tc>
                  <a:txBody>
                    <a:bodyPr/>
                    <a:lstStyle/>
                    <a:p>
                      <a:pPr marR="98425" indent="-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Т</a:t>
                      </a:r>
                      <a:endParaRPr lang="ru-RU" sz="2000" dirty="0">
                        <a:latin typeface="+mj-lt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Твм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16°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32°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менее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100 мм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очень редко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18°-35° </a:t>
                      </a:r>
                      <a:r>
                        <a:rPr lang="ru-RU" sz="2000" dirty="0" err="1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с.ш</a:t>
                      </a:r>
                      <a:r>
                        <a:rPr lang="ru-RU" sz="2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. и юго-запад</a:t>
                      </a:r>
                      <a:r>
                        <a:rPr lang="ru-RU" sz="2000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материка</a:t>
                      </a:r>
                      <a:endParaRPr lang="ru-RU" sz="20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Жаркое сухое лето , чуть прохладнее зима</a:t>
                      </a: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1055840">
                <a:tc>
                  <a:txBody>
                    <a:bodyPr/>
                    <a:lstStyle/>
                    <a:p>
                      <a:pPr marR="36830" indent="-44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5" dirty="0" smtClean="0"/>
                        <a:t>С/Т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Твм</a:t>
                      </a:r>
                      <a:endParaRPr lang="ru-RU" sz="2000" dirty="0" smtClean="0"/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/>
                        <a:t>Увм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8°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24°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600-1000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мм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зимой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Северное и южное </a:t>
                      </a:r>
                      <a:endParaRPr lang="ru-RU" sz="20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Влажная зима и жаркое сухое лето</a:t>
                      </a: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ЛИМАТИЧЕСКИЕ ПОЯСА МИРА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143504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5286380" y="0"/>
            <a:ext cx="3643338" cy="17145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Внимательно рассмотри климатическую карту Африки.</a:t>
            </a:r>
          </a:p>
          <a:p>
            <a:pPr algn="ctr"/>
            <a:r>
              <a:rPr lang="ru-RU" sz="2400" dirty="0" smtClean="0"/>
              <a:t>Ответь на вопросы: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2000240"/>
            <a:ext cx="3571900" cy="471490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 каком склоне Драконовых гор выпадает больше осадков?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Почему на западном побережье Африки образуется пустыня </a:t>
            </a:r>
            <a:r>
              <a:rPr lang="ru-RU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Намиб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?</a:t>
            </a:r>
          </a:p>
          <a:p>
            <a:pPr marL="457200" lvl="0" indent="-457200">
              <a:buFont typeface="+mj-lt"/>
              <a:buAutoNum type="arabicPeriod"/>
            </a:pPr>
            <a:endParaRPr lang="ru-RU" sz="2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Почему при значительной протяженности с севера на юг Африка имеет небольшой набор климатических поясов?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Узнайте климатический пояс</a:t>
            </a:r>
            <a:endParaRPr lang="ru-RU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Климатический пояс находится между 2°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 5° с.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               между 17-30° с.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 2-30°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Жарко и сухо в течение всего года.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 и сухо зимой, тепло и дождливо летом.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Тепло, дождливо в течение всего года.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Весь год преобладают сухие воздушные массы, дуют пассаты. 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Весь год преобладают влажные воздушные массы. 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Летом влажные воздушные массы, зимой сухие.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Летом исключительно жарко, почти безоблачно, температура в тени+50 °С.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 жаркая, рост  трав и деревьев почти прекращается или замедляется.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Осадков выпадает очень мало, летом и зимой менее 100 мм.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Осадков выпадает 800-1000 мм в год, главным образом летом.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время года.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Климат средиземноморский. </a:t>
            </a:r>
          </a:p>
          <a:p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6286512" y="6143644"/>
            <a:ext cx="2071702" cy="71435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Проверка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С/Э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С/Э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С\Э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Т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С/Э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Э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С/Т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 26, доделать таблицу и к/</a:t>
            </a:r>
            <a:r>
              <a:rPr lang="ru-RU" dirty="0" err="1" smtClean="0"/>
              <a:t>к</a:t>
            </a:r>
            <a:r>
              <a:rPr lang="ru-RU" dirty="0" smtClean="0"/>
              <a:t> с.41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Африка - самый жаркий материк.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Самое жаркое лето (+58 °С) было отмечено в Ливии.  Максимальная среднегодовая температура</a:t>
            </a:r>
            <a:br>
              <a:rPr lang="ru-RU" sz="2400" dirty="0" smtClean="0"/>
            </a:br>
            <a:r>
              <a:rPr lang="ru-RU" sz="2400" dirty="0" smtClean="0"/>
              <a:t>(+34 °С) зафиксирована в </a:t>
            </a:r>
            <a:r>
              <a:rPr lang="ru-RU" sz="2400" dirty="0" err="1" smtClean="0"/>
              <a:t>Далоле</a:t>
            </a:r>
            <a:r>
              <a:rPr lang="ru-RU" sz="2400" dirty="0" smtClean="0"/>
              <a:t> (Эфиопия) в 1960 г.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Минимальная температура (-15 °С) наблюдалась в </a:t>
            </a:r>
            <a:r>
              <a:rPr lang="ru-RU" sz="2400" dirty="0" err="1" smtClean="0"/>
              <a:t>Тизи-эн-Талрхемее</a:t>
            </a:r>
            <a:r>
              <a:rPr lang="ru-RU" sz="2400" dirty="0" smtClean="0"/>
              <a:t> (Марокко).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Давайте разберем, почему Африка стала самым жарким материком?</a:t>
            </a:r>
            <a:br>
              <a:rPr lang="ru-RU" sz="2400" dirty="0" smtClean="0"/>
            </a:br>
            <a:r>
              <a:rPr lang="ru-RU" sz="2400" dirty="0" smtClean="0"/>
              <a:t>Какие факторы повлияли на данный факт?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Назовите КП Африки.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3219450" y="3346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0531" name="AutoShape 3"/>
          <p:cNvSpPr>
            <a:spLocks noChangeArrowheads="1"/>
          </p:cNvSpPr>
          <p:nvPr/>
        </p:nvSpPr>
        <p:spPr bwMode="auto">
          <a:xfrm>
            <a:off x="3348038" y="3068638"/>
            <a:ext cx="2087562" cy="18716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FFFF">
                  <a:gamma/>
                  <a:shade val="46275"/>
                  <a:invGamma/>
                </a:srgbClr>
              </a:gs>
              <a:gs pos="50000">
                <a:srgbClr val="00FFFF"/>
              </a:gs>
              <a:gs pos="100000">
                <a:srgbClr val="00FFFF">
                  <a:gamma/>
                  <a:shade val="46275"/>
                  <a:invGamma/>
                </a:srgbClr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80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КФ</a:t>
            </a:r>
          </a:p>
        </p:txBody>
      </p:sp>
      <p:sp>
        <p:nvSpPr>
          <p:cNvPr id="150532" name="Line 4"/>
          <p:cNvSpPr>
            <a:spLocks noChangeShapeType="1"/>
          </p:cNvSpPr>
          <p:nvPr/>
        </p:nvSpPr>
        <p:spPr bwMode="auto">
          <a:xfrm flipV="1">
            <a:off x="4356100" y="2276475"/>
            <a:ext cx="1588" cy="792163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0533" name="Line 5"/>
          <p:cNvSpPr>
            <a:spLocks noChangeShapeType="1"/>
          </p:cNvSpPr>
          <p:nvPr/>
        </p:nvSpPr>
        <p:spPr bwMode="auto">
          <a:xfrm flipH="1">
            <a:off x="2555875" y="4005263"/>
            <a:ext cx="792163" cy="1587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0534" name="Line 6"/>
          <p:cNvSpPr>
            <a:spLocks noChangeShapeType="1"/>
          </p:cNvSpPr>
          <p:nvPr/>
        </p:nvSpPr>
        <p:spPr bwMode="auto">
          <a:xfrm>
            <a:off x="5435600" y="4005263"/>
            <a:ext cx="792163" cy="1587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0535" name="Line 7"/>
          <p:cNvSpPr>
            <a:spLocks noChangeShapeType="1"/>
          </p:cNvSpPr>
          <p:nvPr/>
        </p:nvSpPr>
        <p:spPr bwMode="auto">
          <a:xfrm flipH="1">
            <a:off x="2987675" y="4652963"/>
            <a:ext cx="647700" cy="647700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0536" name="Line 8"/>
          <p:cNvSpPr>
            <a:spLocks noChangeShapeType="1"/>
          </p:cNvSpPr>
          <p:nvPr/>
        </p:nvSpPr>
        <p:spPr bwMode="auto">
          <a:xfrm>
            <a:off x="5148263" y="4652963"/>
            <a:ext cx="576262" cy="576262"/>
          </a:xfrm>
          <a:prstGeom prst="line">
            <a:avLst/>
          </a:prstGeom>
          <a:noFill/>
          <a:ln w="38100">
            <a:solidFill>
              <a:srgbClr val="00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3635375" y="1341438"/>
            <a:ext cx="18002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ГШ°</a:t>
            </a:r>
          </a:p>
          <a:p>
            <a:pPr>
              <a:defRPr/>
            </a:pPr>
            <a:endParaRPr lang="ru-RU" sz="4800" b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187450" y="3429000"/>
            <a:ext cx="936625" cy="1079500"/>
            <a:chOff x="748" y="2160"/>
            <a:chExt cx="590" cy="680"/>
          </a:xfrm>
        </p:grpSpPr>
        <p:sp>
          <p:nvSpPr>
            <p:cNvPr id="7186" name="Line 11"/>
            <p:cNvSpPr>
              <a:spLocks noChangeShapeType="1"/>
            </p:cNvSpPr>
            <p:nvPr/>
          </p:nvSpPr>
          <p:spPr bwMode="auto">
            <a:xfrm>
              <a:off x="1020" y="2160"/>
              <a:ext cx="182" cy="68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Line 12"/>
            <p:cNvSpPr>
              <a:spLocks noChangeShapeType="1"/>
            </p:cNvSpPr>
            <p:nvPr/>
          </p:nvSpPr>
          <p:spPr bwMode="auto">
            <a:xfrm>
              <a:off x="884" y="2523"/>
              <a:ext cx="454" cy="45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Line 13"/>
            <p:cNvSpPr>
              <a:spLocks noChangeShapeType="1"/>
            </p:cNvSpPr>
            <p:nvPr/>
          </p:nvSpPr>
          <p:spPr bwMode="auto">
            <a:xfrm flipH="1">
              <a:off x="748" y="2160"/>
              <a:ext cx="272" cy="635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6372225" y="3357563"/>
            <a:ext cx="10795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96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</a:t>
            </a:r>
          </a:p>
        </p:txBody>
      </p:sp>
      <p:sp>
        <p:nvSpPr>
          <p:cNvPr id="150543" name="Rectangle 15"/>
          <p:cNvSpPr>
            <a:spLocks noChangeArrowheads="1"/>
          </p:cNvSpPr>
          <p:nvPr/>
        </p:nvSpPr>
        <p:spPr bwMode="auto">
          <a:xfrm>
            <a:off x="2411413" y="5157788"/>
            <a:ext cx="863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6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</a:t>
            </a:r>
          </a:p>
        </p:txBody>
      </p:sp>
      <p:sp>
        <p:nvSpPr>
          <p:cNvPr id="150544" name="Line 16"/>
          <p:cNvSpPr>
            <a:spLocks noChangeShapeType="1"/>
          </p:cNvSpPr>
          <p:nvPr/>
        </p:nvSpPr>
        <p:spPr bwMode="auto">
          <a:xfrm>
            <a:off x="2411413" y="6237288"/>
            <a:ext cx="6477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0545" name="Line 17"/>
          <p:cNvSpPr>
            <a:spLocks noChangeShapeType="1"/>
          </p:cNvSpPr>
          <p:nvPr/>
        </p:nvSpPr>
        <p:spPr bwMode="auto">
          <a:xfrm flipH="1" flipV="1">
            <a:off x="2411413" y="6453188"/>
            <a:ext cx="647700" cy="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50546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5445125"/>
            <a:ext cx="122396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0547" name="WordArt 19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640763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17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2F7676"/>
                    </a:gs>
                    <a:gs pos="50000">
                      <a:srgbClr val="66FFFF"/>
                    </a:gs>
                    <a:gs pos="100000">
                      <a:srgbClr val="2F7676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Климатообразующие факторы</a:t>
            </a:r>
          </a:p>
        </p:txBody>
      </p:sp>
      <p:sp>
        <p:nvSpPr>
          <p:cNvPr id="150548" name="Text Box 20"/>
          <p:cNvSpPr txBox="1">
            <a:spLocks noChangeArrowheads="1"/>
          </p:cNvSpPr>
          <p:nvPr/>
        </p:nvSpPr>
        <p:spPr bwMode="auto">
          <a:xfrm>
            <a:off x="277813" y="692150"/>
            <a:ext cx="816922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(основные КФ, которые необходимо запомнить и уметь </a:t>
            </a:r>
          </a:p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применять для характеристики климата </a:t>
            </a:r>
          </a:p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любой территории Земли)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0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0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6" dur="500"/>
                                        <p:tgtEl>
                                          <p:spTgt spid="150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0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0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0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50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0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0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5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0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0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505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0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0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0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0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0" grpId="0"/>
      <p:bldP spid="150531" grpId="0" animBg="1"/>
      <p:bldP spid="150532" grpId="0" animBg="1"/>
      <p:bldP spid="150533" grpId="0" animBg="1"/>
      <p:bldP spid="150534" grpId="0" animBg="1"/>
      <p:bldP spid="150535" grpId="0" animBg="1"/>
      <p:bldP spid="150536" grpId="0" animBg="1"/>
      <p:bldP spid="150544" grpId="0" animBg="1"/>
      <p:bldP spid="150545" grpId="0" animBg="1"/>
      <p:bldP spid="150547" grpId="0" animBg="1"/>
      <p:bldP spid="150548" grpId="0"/>
      <p:bldP spid="15054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14290"/>
            <a:ext cx="3186106" cy="1143000"/>
          </a:xfrm>
        </p:spPr>
        <p:txBody>
          <a:bodyPr/>
          <a:lstStyle/>
          <a:p>
            <a:r>
              <a:rPr lang="ru-RU" dirty="0" smtClean="0"/>
              <a:t>КП Африки: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1643050"/>
            <a:ext cx="3214710" cy="2257428"/>
          </a:xfrm>
          <a:prstGeom prst="flowChartDocumen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экваториальный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субэкваториальный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тропический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субтропический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>
            <a:off x="0" y="142852"/>
            <a:ext cx="5715008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928794" y="3286124"/>
            <a:ext cx="672804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Э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2786058"/>
            <a:ext cx="1326475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С/Э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3174" y="4000504"/>
            <a:ext cx="1326475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С/Э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2143116"/>
            <a:ext cx="643575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5000636"/>
            <a:ext cx="643575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1428736"/>
            <a:ext cx="1297247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С/Т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36" y="5643578"/>
            <a:ext cx="1297247" cy="584775"/>
          </a:xfrm>
          <a:prstGeom prst="flowChartPrepa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С/Т</a:t>
            </a:r>
            <a:endParaRPr lang="ru-RU" sz="3200" b="1" dirty="0">
              <a:ln w="50800"/>
              <a:solidFill>
                <a:schemeClr val="bg1">
                  <a:shade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работать с климатограммой</a:t>
            </a:r>
            <a:r>
              <a:rPr lang="en-US" dirty="0" smtClean="0"/>
              <a:t>?</a:t>
            </a:r>
            <a:endParaRPr lang="ru-RU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>
            <p:ph idx="1"/>
          </p:nvPr>
        </p:nvGraphicFramePr>
        <p:xfrm>
          <a:off x="2714612" y="1500174"/>
          <a:ext cx="3371460" cy="4495800"/>
        </p:xfrm>
        <a:graphic>
          <a:graphicData uri="http://schemas.openxmlformats.org/presentationml/2006/ole">
            <p:oleObj spid="_x0000_s23554" name="Презентация" r:id="rId3" imgW="3104512" imgH="4140869" progId="PowerPoint.Show.8">
              <p:embed/>
            </p:oleObj>
          </a:graphicData>
        </a:graphic>
      </p:graphicFrame>
      <p:sp>
        <p:nvSpPr>
          <p:cNvPr id="6" name="Стрелка влево 5"/>
          <p:cNvSpPr/>
          <p:nvPr/>
        </p:nvSpPr>
        <p:spPr>
          <a:xfrm>
            <a:off x="6072198" y="2071678"/>
            <a:ext cx="571504" cy="500066"/>
          </a:xfrm>
          <a:prstGeom prst="lef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143240" y="6000768"/>
            <a:ext cx="571504" cy="571504"/>
          </a:xfrm>
          <a:prstGeom prst="up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1214422"/>
            <a:ext cx="2071702" cy="714380"/>
          </a:xfrm>
          <a:prstGeom prst="roundRect">
            <a:avLst/>
          </a:prstGeom>
          <a:solidFill>
            <a:schemeClr val="tx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Количество осадков, мм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86578" y="1285860"/>
            <a:ext cx="2071702" cy="714380"/>
          </a:xfrm>
          <a:prstGeom prst="roundRect">
            <a:avLst/>
          </a:prstGeom>
          <a:solidFill>
            <a:schemeClr val="tx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Температура воздуха </a:t>
            </a:r>
            <a:r>
              <a:rPr lang="ru-RU" sz="2400" dirty="0" err="1" smtClean="0"/>
              <a:t>в°С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6000768"/>
            <a:ext cx="1857388" cy="642918"/>
          </a:xfrm>
          <a:prstGeom prst="round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Месяц года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8016" y="3286124"/>
            <a:ext cx="2071702" cy="1071570"/>
          </a:xfrm>
          <a:prstGeom prst="roundRect">
            <a:avLst/>
          </a:prstGeom>
          <a:solidFill>
            <a:schemeClr val="tx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График хода температуры за год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3429000"/>
            <a:ext cx="2071702" cy="1071570"/>
          </a:xfrm>
          <a:prstGeom prst="roundRect">
            <a:avLst/>
          </a:prstGeom>
          <a:solidFill>
            <a:schemeClr val="tx2">
              <a:lumMod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65000"/>
              </a:lnSpc>
            </a:pPr>
            <a:r>
              <a:rPr lang="ru-RU" sz="2400" dirty="0" err="1" smtClean="0"/>
              <a:t>Средне-месячное</a:t>
            </a:r>
            <a:r>
              <a:rPr lang="ru-RU" sz="2400" dirty="0" smtClean="0"/>
              <a:t> количество осадков</a:t>
            </a:r>
            <a:endParaRPr lang="ru-RU" sz="24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3357554" y="3429000"/>
            <a:ext cx="428628" cy="571504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286116" y="4143380"/>
            <a:ext cx="428628" cy="571504"/>
          </a:xfrm>
          <a:prstGeom prst="down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2143108" y="2143116"/>
            <a:ext cx="500066" cy="500066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44097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44097 " pathEditMode="relative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048 0 " pathEditMode="relative" ptsTypes="AA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01782 C 0.01233 -0.01134 0.00729 -0.01574 0.01563 -0.00694 C 0.02118 0.00648 0.0217 -0.00046 0.02934 0.00648 C 0.03299 0.00973 0.03629 0.01389 0.03976 0.01736 C 0.0415 0.01922 0.04497 0.02292 0.04497 0.02315 C 0.05122 0.03727 0.06025 0.03843 0.0691 0.04723 C 0.07743 0.0669 0.09167 0.07315 0.10347 0.08519 C 0.10469 0.08773 0.10521 0.09167 0.10695 0.09329 C 0.11007 0.0963 0.11736 0.09885 0.11736 0.09908 C 0.12014 0.09792 0.12327 0.09815 0.12587 0.09607 C 0.13247 0.09074 0.13021 0.08773 0.13282 0.07986 C 0.13785 0.06436 0.14306 0.04769 0.1467 0.03102 C 0.14966 0.01736 0.14861 0.00949 0.15695 0.00116 C 0.16597 -0.0199 0.18768 -0.01782 0.20174 -0.01782 " pathEditMode="relative" rAng="0" ptsTypes="fffffffffffffA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3 -0.00232 0 -0.00556 0.00157 -0.00695 C 0.00452 -0.00972 0.01198 -0.01134 0.01198 -0.01134 C 0.01719 -0.02176 0.02188 -0.02963 0.02744 -0.03912 C 0.03351 -0.04954 0.03525 -0.05741 0.04306 -0.06435 C 0.04619 -0.08542 0.04931 -0.09421 0.05851 -0.1125 C 0.0625 -0.12014 0.0724 -0.13333 0.0724 -0.13333 C 0.07553 -0.1456 0.08577 -0.15232 0.0948 -0.15625 C 0.10452 -0.15556 0.12119 -0.15602 0.13264 -0.15162 C 0.13785 -0.14954 0.14827 -0.14468 0.14827 -0.14468 C 0.14705 -0.14236 0.14323 -0.13982 0.1448 -0.13796 C 0.14844 -0.13403 0.154 -0.13542 0.15851 -0.13333 C 0.16198 -0.13171 0.16546 -0.13033 0.16893 -0.1287 C 0.17066 -0.12801 0.17414 -0.12639 0.17414 -0.12639 C 0.18021 -0.10185 0.17066 -0.1382 0.17917 -0.1125 C 0.18316 -0.10023 0.18438 -0.08796 0.19306 -0.08033 C 0.19723 -0.06412 0.19445 -0.0706 0.2 -0.05972 C 0.20053 -0.05741 0.2007 -0.05486 0.20157 -0.05278 C 0.20348 -0.04792 0.20851 -0.03912 0.20851 -0.03912 C 0.21407 -0.01667 0.21546 0.00347 0.21546 0.02755 " pathEditMode="relative" ptsTypes="fffffffffffffffffffA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5" grpId="0" animBg="1"/>
      <p:bldP spid="5" grpId="1" animBg="1"/>
      <p:bldP spid="5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5246" y="1600200"/>
            <a:ext cx="7721553" cy="4407897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714356"/>
          <a:ext cx="4553629" cy="6143644"/>
        </p:xfrm>
        <a:graphic>
          <a:graphicData uri="http://schemas.openxmlformats.org/presentationml/2006/ole">
            <p:oleObj spid="_x0000_s2050" name="Презентация" r:id="rId4" imgW="3427333" imgH="4570403" progId="PowerPoint.Show.8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626880" y="642918"/>
          <a:ext cx="4517120" cy="6643734"/>
        </p:xfrm>
        <a:graphic>
          <a:graphicData uri="http://schemas.openxmlformats.org/presentationml/2006/ole">
            <p:oleObj spid="_x0000_s2051" name="Презентация" r:id="rId5" imgW="3427333" imgH="4570403" progId="PowerPoint.Show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282" y="642918"/>
            <a:ext cx="4357686" cy="571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642918"/>
            <a:ext cx="4429124" cy="571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Какому климатическому поясу соответствуют климатограммы</a:t>
            </a:r>
            <a:r>
              <a:rPr lang="en-US" sz="2400" b="1" dirty="0" smtClean="0"/>
              <a:t>?</a:t>
            </a:r>
            <a:endParaRPr lang="ru-RU" sz="24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643438" y="571480"/>
          <a:ext cx="4285767" cy="6286520"/>
        </p:xfrm>
        <a:graphic>
          <a:graphicData uri="http://schemas.openxmlformats.org/presentationml/2006/ole">
            <p:oleObj spid="_x0000_s3074" name="Презентация" r:id="rId3" imgW="3427333" imgH="4570403" progId="PowerPoint.Show.8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42844" y="642918"/>
          <a:ext cx="4285767" cy="6215082"/>
        </p:xfrm>
        <a:graphic>
          <a:graphicData uri="http://schemas.openxmlformats.org/presentationml/2006/ole">
            <p:oleObj spid="_x0000_s3075" name="Презентация" r:id="rId4" imgW="3427333" imgH="4570403" progId="PowerPoint.Show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642918"/>
            <a:ext cx="4357686" cy="571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642918"/>
            <a:ext cx="4000528" cy="5715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Какому климатическому поясу соответствуют климатограммы</a:t>
            </a:r>
            <a:r>
              <a:rPr lang="en-US" sz="2400" b="1" dirty="0" smtClean="0"/>
              <a:t>?</a:t>
            </a:r>
            <a:endParaRPr lang="ru-RU" sz="24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Пользуясь картой в атласе (Климат Африки),</a:t>
            </a:r>
          </a:p>
          <a:p>
            <a:pPr>
              <a:buNone/>
            </a:pPr>
            <a:r>
              <a:rPr lang="ru-RU" dirty="0" smtClean="0"/>
              <a:t>текстом § 26 заполни таблицу «Климатические пояса Африки»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28632"/>
          </a:xfrm>
        </p:spPr>
        <p:txBody>
          <a:bodyPr/>
          <a:lstStyle/>
          <a:p>
            <a:r>
              <a:rPr lang="ru-RU" dirty="0" smtClean="0"/>
              <a:t>Климатические пояса Африки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" y="928669"/>
          <a:ext cx="9144000" cy="5703189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85785"/>
                <a:gridCol w="1071570"/>
                <a:gridCol w="714380"/>
                <a:gridCol w="785818"/>
                <a:gridCol w="1071570"/>
                <a:gridCol w="1285884"/>
                <a:gridCol w="1571636"/>
                <a:gridCol w="1857357"/>
              </a:tblGrid>
              <a:tr h="51081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5" dirty="0" smtClean="0"/>
                        <a:t>Климатический </a:t>
                      </a:r>
                      <a:r>
                        <a:rPr lang="ru-RU" sz="2000" spc="5" dirty="0"/>
                        <a:t>пояс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0" dirty="0" smtClean="0"/>
                        <a:t>Воз</a:t>
                      </a:r>
                      <a:r>
                        <a:rPr lang="ru-RU" sz="2000" spc="5" dirty="0" smtClean="0"/>
                        <a:t>душные </a:t>
                      </a:r>
                      <a:r>
                        <a:rPr lang="ru-RU" sz="2000" spc="20" dirty="0"/>
                        <a:t>массы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5" dirty="0"/>
                        <a:t>Температура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985" marR="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Годовое </a:t>
                      </a:r>
                      <a:r>
                        <a:rPr lang="ru-RU" sz="2000" spc="5" dirty="0" smtClean="0"/>
                        <a:t>количество </a:t>
                      </a:r>
                      <a:r>
                        <a:rPr lang="ru-RU" sz="2000" spc="5" dirty="0"/>
                        <a:t>осадков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5" dirty="0" smtClean="0"/>
                        <a:t>Режим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5" dirty="0" smtClean="0"/>
                        <a:t>выпадения </a:t>
                      </a:r>
                      <a:r>
                        <a:rPr lang="ru-RU" sz="2000" dirty="0"/>
                        <a:t>осадков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0" dirty="0" smtClean="0"/>
                        <a:t>Геогра</a:t>
                      </a:r>
                      <a:r>
                        <a:rPr lang="ru-RU" sz="2000" dirty="0" smtClean="0"/>
                        <a:t>фическое </a:t>
                      </a:r>
                      <a:r>
                        <a:rPr lang="ru-RU" sz="2000" spc="10" dirty="0" smtClean="0"/>
                        <a:t>положение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10" dirty="0" smtClean="0"/>
                        <a:t>Характер</a:t>
                      </a:r>
                      <a:r>
                        <a:rPr lang="ru-RU" sz="2000" spc="20" dirty="0" smtClean="0"/>
                        <a:t>истика </a:t>
                      </a:r>
                      <a:r>
                        <a:rPr lang="ru-RU" sz="2000" spc="10" dirty="0"/>
                        <a:t>климата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8465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3200" spc="10" dirty="0" smtClean="0"/>
                        <a:t>t°</a:t>
                      </a:r>
                      <a:r>
                        <a:rPr lang="ru-RU" sz="2400" spc="10" dirty="0" smtClean="0"/>
                        <a:t>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spc="10" dirty="0" smtClean="0"/>
                        <a:t>t°</a:t>
                      </a:r>
                      <a:r>
                        <a:rPr lang="ru-RU" sz="2400" spc="10" dirty="0" smtClean="0"/>
                        <a:t>и</a:t>
                      </a:r>
                      <a:endParaRPr lang="ru-RU" sz="3200" dirty="0" smtClean="0"/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pPr marR="5016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 smtClean="0"/>
                        <a:t>Э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j-lt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1002071">
                <a:tc>
                  <a:txBody>
                    <a:bodyPr/>
                    <a:lstStyle/>
                    <a:p>
                      <a:pPr marR="4445" indent="-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5" dirty="0" smtClean="0"/>
                        <a:t>С/Э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1002071">
                <a:tc>
                  <a:txBody>
                    <a:bodyPr/>
                    <a:lstStyle/>
                    <a:p>
                      <a:pPr marR="98425" indent="-254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/>
                        <a:t>Т</a:t>
                      </a:r>
                      <a:endParaRPr lang="ru-RU" sz="2000" dirty="0">
                        <a:latin typeface="+mj-lt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  <a:tr h="1055840">
                <a:tc>
                  <a:txBody>
                    <a:bodyPr/>
                    <a:lstStyle/>
                    <a:p>
                      <a:pPr marR="36830" indent="-44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spc="-5" dirty="0" smtClean="0"/>
                        <a:t>С/Т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25400" marR="25400" marT="0" marB="0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23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463416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0">
        <a:dk1>
          <a:srgbClr val="996633"/>
        </a:dk1>
        <a:lt1>
          <a:srgbClr val="FFFFFF"/>
        </a:lt1>
        <a:dk2>
          <a:srgbClr val="CBB845"/>
        </a:dk2>
        <a:lt2>
          <a:srgbClr val="FFFFFF"/>
        </a:lt2>
        <a:accent1>
          <a:srgbClr val="FFCC00"/>
        </a:accent1>
        <a:accent2>
          <a:srgbClr val="00CC99"/>
        </a:accent2>
        <a:accent3>
          <a:srgbClr val="E2D8B0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FF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11">
        <a:dk1>
          <a:srgbClr val="996633"/>
        </a:dk1>
        <a:lt1>
          <a:srgbClr val="FFFFFF"/>
        </a:lt1>
        <a:dk2>
          <a:srgbClr val="63A658"/>
        </a:dk2>
        <a:lt2>
          <a:srgbClr val="FFFFFF"/>
        </a:lt2>
        <a:accent1>
          <a:srgbClr val="FFCC00"/>
        </a:accent1>
        <a:accent2>
          <a:srgbClr val="00FFFF"/>
        </a:accent2>
        <a:accent3>
          <a:srgbClr val="B7D0B4"/>
        </a:accent3>
        <a:accent4>
          <a:srgbClr val="DADADA"/>
        </a:accent4>
        <a:accent5>
          <a:srgbClr val="FFE2AA"/>
        </a:accent5>
        <a:accent6>
          <a:srgbClr val="00E7E7"/>
        </a:accent6>
        <a:hlink>
          <a:srgbClr val="0099FF"/>
        </a:hlink>
        <a:folHlink>
          <a:srgbClr val="FF33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543</TotalTime>
  <Words>512</Words>
  <Application>Microsoft Office PowerPoint</Application>
  <PresentationFormat>Экран (4:3)</PresentationFormat>
  <Paragraphs>143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Тема1</vt:lpstr>
      <vt:lpstr>Презентация</vt:lpstr>
      <vt:lpstr>Презентация Microsoft Office PowerPoint 97-2003</vt:lpstr>
      <vt:lpstr>Климат Африки</vt:lpstr>
      <vt:lpstr>Африка - самый жаркий материк.</vt:lpstr>
      <vt:lpstr>Слайд 3</vt:lpstr>
      <vt:lpstr>КП Африки:</vt:lpstr>
      <vt:lpstr>Как работать с климатограммой?</vt:lpstr>
      <vt:lpstr>Слайд 6</vt:lpstr>
      <vt:lpstr>Слайд 7</vt:lpstr>
      <vt:lpstr>Задание.</vt:lpstr>
      <vt:lpstr>Климатические пояса Африки</vt:lpstr>
      <vt:lpstr>Климатические пояса Африки</vt:lpstr>
      <vt:lpstr>Слайд 11</vt:lpstr>
      <vt:lpstr>Узнайте климатический пояс</vt:lpstr>
      <vt:lpstr>Слайд 13</vt:lpstr>
      <vt:lpstr>Слайд 14</vt:lpstr>
      <vt:lpstr>Домашнее задание: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 Африки</dc:title>
  <dc:subject>Африка</dc:subject>
  <dc:creator>Карезина Нин Валентиновна</dc:creator>
  <cp:lastModifiedBy>Карезина Нина</cp:lastModifiedBy>
  <cp:revision>23</cp:revision>
  <dcterms:created xsi:type="dcterms:W3CDTF">2008-07-16T10:41:07Z</dcterms:created>
  <dcterms:modified xsi:type="dcterms:W3CDTF">2010-12-16T13:38:53Z</dcterms:modified>
</cp:coreProperties>
</file>