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8" r:id="rId4"/>
    <p:sldId id="262" r:id="rId5"/>
    <p:sldId id="264" r:id="rId6"/>
    <p:sldId id="265" r:id="rId7"/>
    <p:sldId id="273" r:id="rId8"/>
    <p:sldId id="266" r:id="rId9"/>
    <p:sldId id="275" r:id="rId10"/>
    <p:sldId id="276" r:id="rId11"/>
    <p:sldId id="267" r:id="rId12"/>
    <p:sldId id="268" r:id="rId13"/>
    <p:sldId id="260" r:id="rId14"/>
    <p:sldId id="277" r:id="rId15"/>
    <p:sldId id="261" r:id="rId16"/>
    <p:sldId id="272" r:id="rId17"/>
    <p:sldId id="271" r:id="rId18"/>
    <p:sldId id="259" r:id="rId19"/>
    <p:sldId id="269" r:id="rId20"/>
    <p:sldId id="280" r:id="rId21"/>
    <p:sldId id="281" r:id="rId22"/>
    <p:sldId id="282" r:id="rId23"/>
    <p:sldId id="283" r:id="rId24"/>
    <p:sldId id="284" r:id="rId25"/>
    <p:sldId id="285" r:id="rId26"/>
    <p:sldId id="279" r:id="rId27"/>
    <p:sldId id="286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6606" autoAdjust="0"/>
    <p:restoredTop sz="94660"/>
  </p:normalViewPr>
  <p:slideViewPr>
    <p:cSldViewPr>
      <p:cViewPr varScale="1">
        <p:scale>
          <a:sx n="71" d="100"/>
          <a:sy n="71" d="100"/>
        </p:scale>
        <p:origin x="-102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5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A11FC-8274-43E0-BCFA-9AF529A97263}" type="datetimeFigureOut">
              <a:rPr lang="ru-RU" smtClean="0"/>
              <a:pPr/>
              <a:t>10.06.2010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4AF82-1256-4DE0-A223-3738F9270A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A11FC-8274-43E0-BCFA-9AF529A97263}" type="datetimeFigureOut">
              <a:rPr lang="ru-RU" smtClean="0"/>
              <a:pPr/>
              <a:t>10.06.2010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4AF82-1256-4DE0-A223-3738F9270A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A11FC-8274-43E0-BCFA-9AF529A97263}" type="datetimeFigureOut">
              <a:rPr lang="ru-RU" smtClean="0"/>
              <a:pPr/>
              <a:t>10.06.2010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4AF82-1256-4DE0-A223-3738F9270A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A11FC-8274-43E0-BCFA-9AF529A97263}" type="datetimeFigureOut">
              <a:rPr lang="ru-RU" smtClean="0"/>
              <a:pPr/>
              <a:t>10.06.2010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4AF82-1256-4DE0-A223-3738F9270A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A11FC-8274-43E0-BCFA-9AF529A97263}" type="datetimeFigureOut">
              <a:rPr lang="ru-RU" smtClean="0"/>
              <a:pPr/>
              <a:t>10.06.2010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4AF82-1256-4DE0-A223-3738F9270A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A11FC-8274-43E0-BCFA-9AF529A97263}" type="datetimeFigureOut">
              <a:rPr lang="ru-RU" smtClean="0"/>
              <a:pPr/>
              <a:t>10.06.2010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4AF82-1256-4DE0-A223-3738F9270A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A11FC-8274-43E0-BCFA-9AF529A97263}" type="datetimeFigureOut">
              <a:rPr lang="ru-RU" smtClean="0"/>
              <a:pPr/>
              <a:t>10.06.2010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4AF82-1256-4DE0-A223-3738F9270A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A11FC-8274-43E0-BCFA-9AF529A97263}" type="datetimeFigureOut">
              <a:rPr lang="ru-RU" smtClean="0"/>
              <a:pPr/>
              <a:t>10.06.2010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4AF82-1256-4DE0-A223-3738F9270A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A11FC-8274-43E0-BCFA-9AF529A97263}" type="datetimeFigureOut">
              <a:rPr lang="ru-RU" smtClean="0"/>
              <a:pPr/>
              <a:t>10.06.2010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4AF82-1256-4DE0-A223-3738F9270A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A11FC-8274-43E0-BCFA-9AF529A97263}" type="datetimeFigureOut">
              <a:rPr lang="ru-RU" smtClean="0"/>
              <a:pPr/>
              <a:t>10.06.2010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4AF82-1256-4DE0-A223-3738F9270A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A11FC-8274-43E0-BCFA-9AF529A97263}" type="datetimeFigureOut">
              <a:rPr lang="ru-RU" smtClean="0"/>
              <a:pPr/>
              <a:t>10.06.2010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4AF82-1256-4DE0-A223-3738F9270A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BA11FC-8274-43E0-BCFA-9AF529A97263}" type="datetimeFigureOut">
              <a:rPr lang="ru-RU" smtClean="0"/>
              <a:pPr/>
              <a:t>10.06.2010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14AF82-1256-4DE0-A223-3738F9270AD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gif"/><Relationship Id="rId5" Type="http://schemas.openxmlformats.org/officeDocument/2006/relationships/image" Target="../media/image4.gif"/><Relationship Id="rId4" Type="http://schemas.openxmlformats.org/officeDocument/2006/relationships/audio" Target="../media/audio4.wav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files.school-collection.edu.ru/dlrstore/59f982c9-61c2-4926-86c2-42f08bcef63b/013.swf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85720" y="4000504"/>
          <a:ext cx="4572032" cy="2643206"/>
        </p:xfrm>
        <a:graphic>
          <a:graphicData uri="http://schemas.openxmlformats.org/presentationml/2006/ole">
            <p:oleObj spid="_x0000_s1026" name="Clip" r:id="rId4" imgW="4038840" imgH="2534400" progId="">
              <p:embed/>
            </p:oleObj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71472" y="857232"/>
            <a:ext cx="8115171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Численность населения</a:t>
            </a:r>
          </a:p>
          <a:p>
            <a:pPr algn="ctr"/>
            <a:r>
              <a:rPr lang="ru-RU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России</a:t>
            </a:r>
            <a:endParaRPr lang="ru-RU" sz="6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728" y="0"/>
            <a:ext cx="7215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Муниципальное общеобразовательное учреждение средняя общеобразовательная школа № 5</a:t>
            </a:r>
          </a:p>
          <a:p>
            <a:pPr algn="ctr"/>
            <a:r>
              <a:rPr lang="ru-RU" sz="12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города Светлого Калининградской области</a:t>
            </a:r>
            <a:endParaRPr lang="ru-RU" sz="12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00694" y="6304002"/>
            <a:ext cx="349326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 географии в 6-ом классе.</a:t>
            </a:r>
          </a:p>
          <a:p>
            <a:pPr algn="r"/>
            <a:r>
              <a:rPr lang="ru-RU" sz="1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Автор: Карезина Нина  Валентиновна, учитель географии </a:t>
            </a:r>
          </a:p>
          <a:p>
            <a:pPr algn="r"/>
            <a:r>
              <a:rPr lang="ru-RU" sz="1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МОУ СОШ №5 города Светлого Калининградской области</a:t>
            </a:r>
            <a:endParaRPr lang="ru-RU" sz="1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6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93894" cy="70723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Типы воспроизводства населения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/>
              <a:t>Для раннего этапа существования человека была характерна </a:t>
            </a:r>
            <a:r>
              <a:rPr lang="ru-RU" dirty="0" smtClean="0"/>
              <a:t>зависимость </a:t>
            </a:r>
            <a:r>
              <a:rPr lang="ru-RU" dirty="0"/>
              <a:t>от природы. </a:t>
            </a:r>
            <a:endParaRPr lang="ru-RU" dirty="0" smtClean="0"/>
          </a:p>
          <a:p>
            <a:r>
              <a:rPr lang="ru-RU" dirty="0" smtClean="0"/>
              <a:t>Численность </a:t>
            </a:r>
            <a:r>
              <a:rPr lang="ru-RU" dirty="0"/>
              <a:t>населения на определенной территории была ограничена ресурсами. </a:t>
            </a:r>
            <a:endParaRPr lang="ru-RU" dirty="0" smtClean="0"/>
          </a:p>
          <a:p>
            <a:r>
              <a:rPr lang="ru-RU" dirty="0" smtClean="0"/>
              <a:t>Этот </a:t>
            </a:r>
            <a:r>
              <a:rPr lang="ru-RU" dirty="0"/>
              <a:t>период характеризуют высокая </a:t>
            </a:r>
            <a:r>
              <a:rPr lang="ru-RU" dirty="0" smtClean="0"/>
              <a:t>рождаемость </a:t>
            </a:r>
            <a:r>
              <a:rPr lang="ru-RU" dirty="0"/>
              <a:t>и высокая смертность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Исторический тип такого воспроизводства получил название </a:t>
            </a:r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архетип.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/>
              <a:t>Традиционный тип воспроизводства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ru-RU" i="1" u="sng" dirty="0"/>
              <a:t>Традиционный тип </a:t>
            </a:r>
            <a:r>
              <a:rPr lang="ru-RU" i="1" dirty="0"/>
              <a:t>воспроизводства </a:t>
            </a:r>
            <a:r>
              <a:rPr lang="ru-RU" dirty="0"/>
              <a:t>связан с аграрным </a:t>
            </a:r>
            <a:r>
              <a:rPr lang="ru-RU" dirty="0" smtClean="0"/>
              <a:t>развитием, когда </a:t>
            </a:r>
            <a:r>
              <a:rPr lang="ru-RU" dirty="0"/>
              <a:t>большое значение имеет соблюдение традиций большой семьи. </a:t>
            </a:r>
            <a:endParaRPr lang="ru-RU" dirty="0" smtClean="0"/>
          </a:p>
          <a:p>
            <a:r>
              <a:rPr lang="ru-RU" dirty="0" smtClean="0"/>
              <a:t>Высокая </a:t>
            </a:r>
            <a:r>
              <a:rPr lang="ru-RU" dirty="0"/>
              <a:t>рождаемость и высокая смертность, небольшой естественный прирос характерны для этого типа.</a:t>
            </a:r>
          </a:p>
          <a:p>
            <a:r>
              <a:rPr lang="ru-RU" dirty="0"/>
              <a:t>Однако с развитием медицины, здравоохранения сокращается </a:t>
            </a:r>
            <a:r>
              <a:rPr lang="ru-RU" dirty="0" smtClean="0"/>
              <a:t> </a:t>
            </a:r>
            <a:r>
              <a:rPr lang="ru-RU" dirty="0"/>
              <a:t>смертность при достаточно высокой рождаемости, естественный прирост </a:t>
            </a:r>
            <a:r>
              <a:rPr lang="ru-RU" dirty="0" smtClean="0"/>
              <a:t>увеличивается</a:t>
            </a:r>
            <a:r>
              <a:rPr lang="ru-RU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Современный </a:t>
            </a:r>
            <a:r>
              <a:rPr lang="ru-RU" dirty="0"/>
              <a:t>тип воспроизводства населения.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51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 fontScale="70000" lnSpcReduction="20000"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 промышленности и рост городов в корне меняют ситуацию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Изменяется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уклад жизни, происходит переход от многодетной к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мало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детной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семье, это объясняется и увеличением средств, затрачиваемых на ребёнка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городских условиях, и вовлечением женщины в производство изменением возраста вступления в брак. </a:t>
            </a: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Рождаемость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снижается, но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снижается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смертность в результате улучшения жилищных условий,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медицинского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обслуживания. </a:t>
            </a: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Естественный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прирост невысок. Так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формируется </a:t>
            </a:r>
            <a:r>
              <a:rPr lang="ru-RU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современный тип воспроизводства населения.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повышением доли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старших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возрастов в численности населения снижается рождаемость и по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повышается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смертность. </a:t>
            </a: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такой ситуации происходит убыль населения (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таблица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 с. 185).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0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319201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Региональные различия естественного прироста.</a:t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/>
              <a:t>Но естественный прирост в различных районах России значительно </a:t>
            </a:r>
            <a:r>
              <a:rPr lang="ru-RU" dirty="0" smtClean="0"/>
              <a:t>отличается.</a:t>
            </a:r>
          </a:p>
          <a:p>
            <a:r>
              <a:rPr lang="ru-RU" dirty="0" smtClean="0"/>
              <a:t> </a:t>
            </a:r>
            <a:r>
              <a:rPr lang="ru-RU" dirty="0"/>
              <a:t>Самый низкий (-10 на 1000 человек) - в Центральном </a:t>
            </a:r>
            <a:r>
              <a:rPr lang="ru-RU" dirty="0" smtClean="0"/>
              <a:t>районе</a:t>
            </a:r>
          </a:p>
          <a:p>
            <a:r>
              <a:rPr lang="ru-RU" dirty="0" smtClean="0"/>
              <a:t>На  </a:t>
            </a:r>
            <a:r>
              <a:rPr lang="ru-RU" dirty="0"/>
              <a:t>Дальнем Востоке (-3), </a:t>
            </a:r>
            <a:endParaRPr lang="ru-RU" dirty="0" smtClean="0"/>
          </a:p>
          <a:p>
            <a:r>
              <a:rPr lang="ru-RU" dirty="0" smtClean="0"/>
              <a:t>самый </a:t>
            </a:r>
            <a:r>
              <a:rPr lang="ru-RU" dirty="0"/>
              <a:t>высокий - в Республике Ингушетия (+12).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Регионы с отрицательным ЕП</a:t>
            </a:r>
            <a:endParaRPr lang="ru-RU" dirty="0"/>
          </a:p>
        </p:txBody>
      </p:sp>
      <p:pic>
        <p:nvPicPr>
          <p:cNvPr id="4" name="Содержимое 3" descr="2.bmp"/>
          <p:cNvPicPr>
            <a:picLocks noGrp="1" noChangeAspect="1"/>
          </p:cNvPicPr>
          <p:nvPr>
            <p:ph idx="1"/>
          </p:nvPr>
        </p:nvPicPr>
        <p:blipFill>
          <a:blip r:embed="rId2"/>
          <a:srcRect t="13256"/>
          <a:stretch>
            <a:fillRect/>
          </a:stretch>
        </p:blipFill>
        <p:spPr>
          <a:xfrm>
            <a:off x="428596" y="1571612"/>
            <a:ext cx="8286807" cy="51327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Регионы с положительным  ЕП</a:t>
            </a:r>
            <a:endParaRPr lang="ru-RU" dirty="0"/>
          </a:p>
        </p:txBody>
      </p:sp>
      <p:pic>
        <p:nvPicPr>
          <p:cNvPr id="4" name="Содержимое 3" descr="1.bmp"/>
          <p:cNvPicPr>
            <a:picLocks noGrp="1" noChangeAspect="1"/>
          </p:cNvPicPr>
          <p:nvPr>
            <p:ph idx="1"/>
          </p:nvPr>
        </p:nvPicPr>
        <p:blipFill>
          <a:blip r:embed="rId2">
            <a:lum contrast="10000"/>
          </a:blip>
          <a:srcRect t="13459"/>
          <a:stretch>
            <a:fillRect/>
          </a:stretch>
        </p:blipFill>
        <p:spPr>
          <a:xfrm>
            <a:off x="500034" y="1500174"/>
            <a:ext cx="8215370" cy="50367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Численность населения страны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2357430"/>
            <a:ext cx="3429024" cy="10001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Естественный прирост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43504" y="2357430"/>
            <a:ext cx="3429024" cy="1000132"/>
          </a:xfrm>
          <a:prstGeom prst="rect">
            <a:avLst/>
          </a:prstGeom>
          <a:solidFill>
            <a:srgbClr val="00B05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Механический прирост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4282" y="5072074"/>
            <a:ext cx="1857388" cy="928694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Рождаемость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428860" y="5072074"/>
            <a:ext cx="1857388" cy="928694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Смертность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714876" y="5072074"/>
            <a:ext cx="1857388" cy="928694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Иммиграция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929454" y="5072074"/>
            <a:ext cx="1857388" cy="928694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Эмиграция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Стрелка вверх 11"/>
          <p:cNvSpPr/>
          <p:nvPr/>
        </p:nvSpPr>
        <p:spPr>
          <a:xfrm>
            <a:off x="1785918" y="1428736"/>
            <a:ext cx="285752" cy="928694"/>
          </a:xfrm>
          <a:prstGeom prst="upArrow">
            <a:avLst/>
          </a:prstGeom>
          <a:solidFill>
            <a:srgbClr val="FFFF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верх 12"/>
          <p:cNvSpPr/>
          <p:nvPr/>
        </p:nvSpPr>
        <p:spPr>
          <a:xfrm>
            <a:off x="6929454" y="1428736"/>
            <a:ext cx="285752" cy="928694"/>
          </a:xfrm>
          <a:prstGeom prst="upArrow">
            <a:avLst/>
          </a:prstGeom>
          <a:solidFill>
            <a:srgbClr val="FFFF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верх 13"/>
          <p:cNvSpPr/>
          <p:nvPr/>
        </p:nvSpPr>
        <p:spPr>
          <a:xfrm>
            <a:off x="1285852" y="3357562"/>
            <a:ext cx="285752" cy="1714512"/>
          </a:xfrm>
          <a:prstGeom prst="upArrow">
            <a:avLst/>
          </a:prstGeom>
          <a:solidFill>
            <a:srgbClr val="FFFF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трелка вверх 14"/>
          <p:cNvSpPr/>
          <p:nvPr/>
        </p:nvSpPr>
        <p:spPr>
          <a:xfrm>
            <a:off x="3071802" y="3357562"/>
            <a:ext cx="285752" cy="1714512"/>
          </a:xfrm>
          <a:prstGeom prst="upArrow">
            <a:avLst/>
          </a:prstGeom>
          <a:solidFill>
            <a:srgbClr val="FFFF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Стрелка вверх 15"/>
          <p:cNvSpPr/>
          <p:nvPr/>
        </p:nvSpPr>
        <p:spPr>
          <a:xfrm>
            <a:off x="5857884" y="3357562"/>
            <a:ext cx="285752" cy="1714512"/>
          </a:xfrm>
          <a:prstGeom prst="upArrow">
            <a:avLst/>
          </a:prstGeom>
          <a:solidFill>
            <a:srgbClr val="FFFF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Стрелка вверх 16"/>
          <p:cNvSpPr/>
          <p:nvPr/>
        </p:nvSpPr>
        <p:spPr>
          <a:xfrm>
            <a:off x="7643834" y="3357562"/>
            <a:ext cx="285752" cy="1714512"/>
          </a:xfrm>
          <a:prstGeom prst="upArrow">
            <a:avLst/>
          </a:prstGeom>
          <a:solidFill>
            <a:srgbClr val="FFFF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Выводы: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/>
              <a:t>Итак, в целом численность населения России падает.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 </a:t>
            </a:r>
            <a:r>
              <a:rPr lang="ru-RU" dirty="0"/>
              <a:t>каким последствиям в ближайшие десятилетия это может привести?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Какие </a:t>
            </a:r>
            <a:r>
              <a:rPr lang="ru-RU" dirty="0"/>
              <a:t>проблемы создает отрицательный прирост населения для экономики страны?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По </a:t>
            </a:r>
            <a:r>
              <a:rPr lang="ru-RU" dirty="0"/>
              <a:t>таблице 16 на с. 188 расскажите, каковы прогнозы численности населения России.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Введение в тему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r>
              <a:rPr lang="ru-RU" dirty="0"/>
              <a:t> Можно ли считать население одним из компонентов </a:t>
            </a:r>
            <a:r>
              <a:rPr lang="ru-RU" dirty="0" smtClean="0"/>
              <a:t>природы, </a:t>
            </a:r>
            <a:r>
              <a:rPr lang="ru-RU" dirty="0"/>
              <a:t>связанным со всеми остальными </a:t>
            </a:r>
            <a:r>
              <a:rPr lang="ru-RU" dirty="0" smtClean="0"/>
              <a:t>компонентами</a:t>
            </a:r>
            <a:endParaRPr lang="ru-RU" dirty="0"/>
          </a:p>
          <a:p>
            <a:r>
              <a:rPr lang="ru-RU" dirty="0" smtClean="0"/>
              <a:t>Какие </a:t>
            </a:r>
            <a:r>
              <a:rPr lang="ru-RU" dirty="0"/>
              <a:t>науки изучают население, людей?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</a:t>
            </a:r>
            <a:r>
              <a:rPr lang="ru-RU" i="1" dirty="0" smtClean="0"/>
              <a:t>(История, обществознание </a:t>
            </a:r>
            <a:r>
              <a:rPr lang="ru-RU" i="1" dirty="0" err="1" smtClean="0"/>
              <a:t>граждановедение</a:t>
            </a:r>
            <a:r>
              <a:rPr lang="ru-RU" i="1" dirty="0" smtClean="0"/>
              <a:t>, медицина, психология, юриспруденция и др.)</a:t>
            </a:r>
            <a:endParaRPr lang="ru-RU" i="1" dirty="0"/>
          </a:p>
          <a:p>
            <a:r>
              <a:rPr lang="ru-RU" dirty="0"/>
              <a:t>Мы будем на уроках географии изучать население с точки зрения </a:t>
            </a:r>
            <a:r>
              <a:rPr lang="ru-RU" dirty="0" smtClean="0"/>
              <a:t>науки </a:t>
            </a:r>
            <a:r>
              <a:rPr lang="ru-RU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демография</a:t>
            </a:r>
            <a:r>
              <a:rPr lang="ru-RU" i="1" dirty="0"/>
              <a:t>, </a:t>
            </a:r>
            <a:r>
              <a:rPr lang="ru-RU" dirty="0"/>
              <a:t>которая поможет нам ответить на вопросы, связанные </a:t>
            </a:r>
            <a:r>
              <a:rPr lang="ru-RU" dirty="0" smtClean="0"/>
              <a:t>с населением </a:t>
            </a:r>
            <a:r>
              <a:rPr lang="ru-RU" dirty="0"/>
              <a:t>страны: сколько живет в стране человек, где живет, чем они занимаются, а также на другие вопросы.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2000240"/>
            <a:ext cx="8129590" cy="1470025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b="1" dirty="0" smtClean="0">
                <a:ln w="1905"/>
                <a:solidFill>
                  <a:srgbClr val="40B4C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Тесты </a:t>
            </a:r>
            <a:br>
              <a:rPr lang="ru-RU" b="1" dirty="0" smtClean="0">
                <a:ln w="1905"/>
                <a:solidFill>
                  <a:srgbClr val="40B4C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b="1" dirty="0" smtClean="0">
                <a:ln w="1905"/>
                <a:solidFill>
                  <a:srgbClr val="40B4C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по теме:</a:t>
            </a:r>
            <a:br>
              <a:rPr lang="ru-RU" b="1" dirty="0" smtClean="0">
                <a:ln w="1905"/>
                <a:solidFill>
                  <a:srgbClr val="40B4C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b="1" dirty="0" smtClean="0">
                <a:ln w="1905"/>
                <a:solidFill>
                  <a:srgbClr val="40B4C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«Численность населения России»</a:t>
            </a:r>
            <a:endParaRPr lang="ru-RU" b="1" dirty="0">
              <a:ln w="1905"/>
              <a:solidFill>
                <a:srgbClr val="40B4C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Лента лицом вниз 4">
            <a:hlinkClick r:id="" action="ppaction://hlinkshowjump?jump=nextslide"/>
          </p:cNvPr>
          <p:cNvSpPr/>
          <p:nvPr/>
        </p:nvSpPr>
        <p:spPr>
          <a:xfrm>
            <a:off x="2857488" y="5072074"/>
            <a:ext cx="3214710" cy="642942"/>
          </a:xfrm>
          <a:prstGeom prst="ribbon">
            <a:avLst>
              <a:gd name="adj1" fmla="val 33333"/>
              <a:gd name="adj2" fmla="val 50000"/>
            </a:avLst>
          </a:prstGeom>
          <a:ln>
            <a:solidFill>
              <a:srgbClr val="FFFFFF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начать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7143768" y="1785926"/>
            <a:ext cx="642942" cy="642942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143768" y="3500438"/>
            <a:ext cx="642942" cy="642942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143768" y="4929198"/>
            <a:ext cx="642942" cy="642942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57224" y="285728"/>
            <a:ext cx="7715304" cy="1000132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1.Какова  численность населения России?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000100" y="1714488"/>
            <a:ext cx="5715040" cy="857256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151 млн. чел.</a:t>
            </a:r>
            <a:endParaRPr lang="ru-RU" sz="28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00100" y="3357562"/>
            <a:ext cx="5715040" cy="857256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141 млн</a:t>
            </a:r>
            <a:r>
              <a:rPr lang="ru-RU" sz="2800" dirty="0" smtClean="0"/>
              <a:t>. чел.</a:t>
            </a:r>
            <a:endParaRPr lang="ru-RU" sz="28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000100" y="4857760"/>
            <a:ext cx="5715040" cy="857256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241 </a:t>
            </a:r>
            <a:r>
              <a:rPr lang="ru-RU" sz="2800" dirty="0" err="1" smtClean="0"/>
              <a:t>слн</a:t>
            </a:r>
            <a:r>
              <a:rPr lang="ru-RU" sz="2800" dirty="0" smtClean="0"/>
              <a:t>. чел.</a:t>
            </a:r>
            <a:endParaRPr lang="ru-RU" sz="2800" dirty="0"/>
          </a:p>
        </p:txBody>
      </p:sp>
      <p:sp>
        <p:nvSpPr>
          <p:cNvPr id="14" name="Скругленный прямоугольник 13">
            <a:hlinkClick r:id="" action="ppaction://hlinkshowjump?jump=endshow"/>
            <a:hlinkHover r:id="" action="ppaction://noaction" highlightClick="1"/>
          </p:cNvPr>
          <p:cNvSpPr/>
          <p:nvPr/>
        </p:nvSpPr>
        <p:spPr>
          <a:xfrm>
            <a:off x="285720" y="6357958"/>
            <a:ext cx="1357322" cy="357190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выход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трелка вправо 14">
            <a:hlinkClick r:id="" action="ppaction://hlinkshowjump?jump=nextslide"/>
          </p:cNvPr>
          <p:cNvSpPr/>
          <p:nvPr/>
        </p:nvSpPr>
        <p:spPr>
          <a:xfrm>
            <a:off x="6429388" y="6072206"/>
            <a:ext cx="2500330" cy="785794"/>
          </a:xfrm>
          <a:prstGeom prst="rightArrow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Следующий вопрос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48E07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7143768" y="1785926"/>
            <a:ext cx="642942" cy="642942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143768" y="3500438"/>
            <a:ext cx="642942" cy="642942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143768" y="4929198"/>
            <a:ext cx="642942" cy="642942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57224" y="285728"/>
            <a:ext cx="7715304" cy="1000132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Какое место в мире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занимает Россия по численности населения?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000100" y="1714488"/>
            <a:ext cx="5715040" cy="857256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восьмое</a:t>
            </a:r>
            <a:endParaRPr lang="ru-RU" sz="28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00100" y="3357562"/>
            <a:ext cx="5715040" cy="857256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третье</a:t>
            </a:r>
            <a:endParaRPr lang="ru-RU" sz="28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000100" y="4857760"/>
            <a:ext cx="5715040" cy="857256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пятое</a:t>
            </a:r>
            <a:endParaRPr lang="ru-RU" sz="2800" dirty="0"/>
          </a:p>
        </p:txBody>
      </p:sp>
      <p:sp>
        <p:nvSpPr>
          <p:cNvPr id="14" name="Скругленный прямоугольник 13">
            <a:hlinkClick r:id="" action="ppaction://hlinkshowjump?jump=endshow"/>
            <a:hlinkHover r:id="" action="ppaction://noaction" highlightClick="1"/>
          </p:cNvPr>
          <p:cNvSpPr/>
          <p:nvPr/>
        </p:nvSpPr>
        <p:spPr>
          <a:xfrm>
            <a:off x="285720" y="6357958"/>
            <a:ext cx="1357322" cy="357190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выход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трелка вправо 14">
            <a:hlinkClick r:id="" action="ppaction://hlinkshowjump?jump=nextslide"/>
          </p:cNvPr>
          <p:cNvSpPr/>
          <p:nvPr/>
        </p:nvSpPr>
        <p:spPr>
          <a:xfrm>
            <a:off x="6429388" y="6072206"/>
            <a:ext cx="2500330" cy="785794"/>
          </a:xfrm>
          <a:prstGeom prst="rightArrow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Следующий вопрос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7143768" y="1785926"/>
            <a:ext cx="642942" cy="642942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143768" y="3500438"/>
            <a:ext cx="642942" cy="642942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143768" y="4929198"/>
            <a:ext cx="642942" cy="642942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57224" y="285728"/>
            <a:ext cx="7715304" cy="1000132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3.Наиболее высокая рождаемость характерна для: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000100" y="1714488"/>
            <a:ext cx="5715040" cy="857256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Областей Центральной России</a:t>
            </a:r>
            <a:endParaRPr lang="ru-RU" sz="28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00100" y="3357562"/>
            <a:ext cx="5715040" cy="857256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Краёв Дальнего Востока</a:t>
            </a:r>
            <a:endParaRPr lang="ru-RU" sz="28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000100" y="4857760"/>
            <a:ext cx="5715040" cy="857256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Республик Северного Кавказа</a:t>
            </a:r>
            <a:endParaRPr lang="ru-RU" sz="2800" dirty="0"/>
          </a:p>
        </p:txBody>
      </p:sp>
      <p:sp>
        <p:nvSpPr>
          <p:cNvPr id="14" name="Скругленный прямоугольник 13">
            <a:hlinkClick r:id="" action="ppaction://hlinkshowjump?jump=endshow"/>
            <a:hlinkHover r:id="" action="ppaction://noaction" highlightClick="1"/>
          </p:cNvPr>
          <p:cNvSpPr/>
          <p:nvPr/>
        </p:nvSpPr>
        <p:spPr>
          <a:xfrm>
            <a:off x="285720" y="6357958"/>
            <a:ext cx="1357322" cy="357190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выход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трелка вправо 14">
            <a:hlinkClick r:id="" action="ppaction://hlinkshowjump?jump=nextslide"/>
          </p:cNvPr>
          <p:cNvSpPr/>
          <p:nvPr/>
        </p:nvSpPr>
        <p:spPr>
          <a:xfrm>
            <a:off x="6429388" y="6072206"/>
            <a:ext cx="2500330" cy="785794"/>
          </a:xfrm>
          <a:prstGeom prst="rightArrow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Следующий вопрос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7143768" y="1785926"/>
            <a:ext cx="642942" cy="642942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143768" y="3500438"/>
            <a:ext cx="642942" cy="642942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143768" y="4929198"/>
            <a:ext cx="642942" cy="642942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57224" y="285728"/>
            <a:ext cx="7715304" cy="1000132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4.Наибольшее значение естественного прироста характерно для: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000100" y="1714488"/>
            <a:ext cx="5715040" cy="857256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Тамбовской области</a:t>
            </a:r>
            <a:endParaRPr lang="ru-RU" sz="28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00100" y="3357562"/>
            <a:ext cx="5715040" cy="857256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Республики Ингушетии</a:t>
            </a:r>
            <a:endParaRPr lang="ru-RU" sz="28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000100" y="4857760"/>
            <a:ext cx="5715040" cy="857256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Ярославской области</a:t>
            </a:r>
            <a:endParaRPr lang="ru-RU" sz="2800" dirty="0"/>
          </a:p>
        </p:txBody>
      </p:sp>
      <p:sp>
        <p:nvSpPr>
          <p:cNvPr id="14" name="Скругленный прямоугольник 13">
            <a:hlinkClick r:id="" action="ppaction://hlinkshowjump?jump=endshow"/>
            <a:hlinkHover r:id="" action="ppaction://noaction" highlightClick="1"/>
          </p:cNvPr>
          <p:cNvSpPr/>
          <p:nvPr/>
        </p:nvSpPr>
        <p:spPr>
          <a:xfrm>
            <a:off x="285720" y="6357958"/>
            <a:ext cx="1357322" cy="357190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выход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трелка вправо 14">
            <a:hlinkClick r:id="" action="ppaction://hlinkshowjump?jump=nextslide"/>
          </p:cNvPr>
          <p:cNvSpPr/>
          <p:nvPr/>
        </p:nvSpPr>
        <p:spPr>
          <a:xfrm>
            <a:off x="6429388" y="6072206"/>
            <a:ext cx="2500330" cy="785794"/>
          </a:xfrm>
          <a:prstGeom prst="rightArrow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Следующий вопрос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48E07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7143768" y="1785926"/>
            <a:ext cx="642942" cy="642942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143768" y="3500438"/>
            <a:ext cx="642942" cy="642942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143768" y="4929198"/>
            <a:ext cx="642942" cy="642942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57224" y="285728"/>
            <a:ext cx="7715304" cy="1000132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5.Что характерно для традиционного типа воспроизводства населения?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000100" y="1714488"/>
            <a:ext cx="5715040" cy="857256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Низкая рождаемость, высокая смертность, небольшая продолжительность жизни</a:t>
            </a:r>
            <a:endParaRPr lang="ru-RU" sz="20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00100" y="3357562"/>
            <a:ext cx="5715040" cy="857256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Высокая рождаемость,  небольшая продолжительность жизни,  большая детская смертность</a:t>
            </a:r>
            <a:endParaRPr lang="ru-RU" sz="20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000100" y="4857760"/>
            <a:ext cx="5715040" cy="857256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Высокая рождаемость, низкая смертность,  большая продолжительность жизни </a:t>
            </a:r>
            <a:endParaRPr lang="ru-RU" sz="2000" dirty="0"/>
          </a:p>
        </p:txBody>
      </p:sp>
      <p:sp>
        <p:nvSpPr>
          <p:cNvPr id="14" name="Скругленный прямоугольник 13">
            <a:hlinkClick r:id="" action="ppaction://hlinkshowjump?jump=endshow"/>
            <a:hlinkHover r:id="" action="ppaction://noaction" highlightClick="1"/>
          </p:cNvPr>
          <p:cNvSpPr/>
          <p:nvPr/>
        </p:nvSpPr>
        <p:spPr>
          <a:xfrm>
            <a:off x="7500958" y="6286520"/>
            <a:ext cx="1357322" cy="357190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выход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48E07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9" y="357188"/>
            <a:ext cx="8286807" cy="1431925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dirty="0">
                <a:latin typeface="Calibri" pitchFamily="34" charset="0"/>
              </a:rPr>
              <a:t>Домашнее задание</a:t>
            </a:r>
          </a:p>
        </p:txBody>
      </p:sp>
      <p:sp>
        <p:nvSpPr>
          <p:cNvPr id="134147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1857375"/>
            <a:ext cx="8229600" cy="427990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§ 38</a:t>
            </a:r>
          </a:p>
          <a:p>
            <a:pPr eaLnBrk="1" hangingPunct="1"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Ответить на вопросы после §38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dirty="0" smtClean="0"/>
          </a:p>
          <a:p>
            <a:pPr eaLnBrk="1" hangingPunct="1">
              <a:defRPr/>
            </a:pPr>
            <a:endParaRPr lang="ru-RU" dirty="0" smtClean="0"/>
          </a:p>
        </p:txBody>
      </p:sp>
      <p:pic>
        <p:nvPicPr>
          <p:cNvPr id="4" name="Рисунок 3" descr="08CAC4~114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500" y="214313"/>
            <a:ext cx="1214438" cy="11731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08399D~114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429125"/>
            <a:ext cx="1276350" cy="1895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78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414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414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414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0" presetClass="path" presetSubtype="0" repeatCount="4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95 0.05389 C 0.0033 0.03724 0.0059 0.02822 0.01424 0.02128 C 0.02743 0.02521 0.03004 0.03215 0.04202 0.03724 C 0.05087 0.05273 0.06129 0.05874 0.06997 0.07378 C 0.10104 0.07239 0.13195 0.07378 0.16302 0.06985 C 0.16441 0.06985 0.16493 0.06337 0.16615 0.06175 C 0.16875 0.05921 0.17136 0.05921 0.17379 0.05782 C 0.17847 0.06036 0.18316 0.06175 0.18785 0.06591 C 0.19323 0.07031 0.19722 0.0865 0.20174 0.09436 C 0.21476 0.0895 0.21181 0.0865 0.22205 0.07794 C 0.23316 0.05828 0.24323 0.04024 0.25608 0.02914 C 0.27899 0.03377 0.2724 0.02914 0.28559 0.05389 C 0.28646 0.05782 0.28698 0.06337 0.28854 0.06591 C 0.29149 0.07031 0.29792 0.07378 0.29792 0.07447 C 0.3125 0.07146 0.32709 0.07077 0.34132 0.06591 C 0.3474 0.06383 0.35018 0.04232 0.35538 0.0333 C 0.3599 0.02521 0.36476 0.02128 0.36927 0.01318 C 0.36927 0.01365 0.38993 0.00856 0.39393 0.02521 C 0.39774 0.03978 0.39774 0.06684 0.40347 0.08187 C 0.40469 0.08488 0.41389 0.08997 0.41441 0.09043 C 0.42205 0.08742 0.42986 0.0865 0.4375 0.08187 C 0.44323 0.0784 0.44497 0.05134 0.45 0.04117 C 0.4559 0.02868 0.46476 0.02429 0.4717 0.01712 C 0.48004 0.01874 0.48854 0.01665 0.4967 0.02128 C 0.49827 0.0222 0.49809 0.0303 0.49965 0.0333 C 0.50104 0.03562 0.50278 0.03516 0.50434 0.03724 C 0.50868 0.04325 0.51233 0.05435 0.51667 0.06175 C 0.52431 0.06036 0.53212 0.06129 0.54011 0.05782 C 0.54479 0.05574 0.55156 0.03215 0.55538 0.02521 C 0.55781 0.00509 0.56372 -0.01642 0.56945 -0.03191 C 0.57847 -0.02891 0.58316 -0.02659 0.59115 -0.01942 C 0.5941 -0.01156 0.59809 -0.00485 0.60052 0.00463 C 0.6033 0.01665 0.60434 0.02775 0.60834 0.03724 C 0.6092 0.04533 0.60868 0.05736 0.61129 0.06175 C 0.61441 0.0673 0.62066 0.07794 0.62066 0.0784 C 0.62691 0.07632 0.63334 0.0784 0.63924 0.07378 C 0.64167 0.07193 0.64288 0.05435 0.64393 0.04972 C 0.6467 0.03562 0.65209 0.02822 0.65625 0.01712 C 0.67413 0.02059 0.67639 0.02267 0.69045 0.03724 C 0.69514 0.07447 0.68629 0.01018 0.70295 0.07794 C 0.70382 0.08187 0.70452 0.08742 0.70608 0.09043 C 0.70816 0.09505 0.71702 0.10407 0.71997 0.10639 C 0.7375 0.09737 0.71962 0.10893 0.73247 0.09436 C 0.73524 0.09089 0.74149 0.0865 0.74149 0.08696 C 0.7467 0.07285 0.75469 0.05574 0.76181 0.04972 C 0.77292 0.01874 0.7559 0.06337 0.76945 0.03724 C 0.78386 0.00972 0.77153 0.0222 0.78195 0.01318 C 0.80226 0.01712 0.80747 0.01318 0.82066 0.04972 C 0.82136 0.05389 0.82101 0.05921 0.82205 0.06175 C 0.82518 0.0673 0.84097 0.08141 0.84566 0.08187 C 0.86563 0.08349 0.88577 0.08488 0.90608 0.0865 C 0.91441 0.09089 0.92222 0.09552 0.9309 0.09852 C 0.94306 0.10893 0.94132 0.10962 0.96354 0.09852 C 0.96563 0.09737 0.96649 0.0895 0.96823 0.0865 C 0.96945 0.08395 0.97118 0.08395 0.97274 0.08187 C 0.98455 0.06591 0.96945 0.08095 0.98351 0.06985 C 0.98646 0.0673 0.99306 0.06175 0.99306 0.06244 C 1.01441 0.06638 1.00538 0.06591 1.02084 0.06591 " pathEditMode="relative" rAng="0" ptsTypes="fffffffffffffffffffffffffffffffffffffffffffffffffffffffffA">
                                      <p:cBhvr>
                                        <p:cTn id="4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2" y="-1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7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Использованные ресурсы: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000" dirty="0" smtClean="0"/>
              <a:t>География России: Учеб. для 8-9 </a:t>
            </a:r>
            <a:r>
              <a:rPr lang="ru-RU" sz="2000" dirty="0" err="1" smtClean="0"/>
              <a:t>кл</a:t>
            </a:r>
            <a:r>
              <a:rPr lang="ru-RU" sz="2000" dirty="0" smtClean="0"/>
              <a:t>. </a:t>
            </a:r>
            <a:r>
              <a:rPr lang="ru-RU" sz="2000" dirty="0" err="1" smtClean="0"/>
              <a:t>общеобразоват.учреждений</a:t>
            </a:r>
            <a:r>
              <a:rPr lang="ru-RU" sz="2000" dirty="0" smtClean="0"/>
              <a:t>/ под редакцией В.П. Дронова. Кн.1: Природа население, хозяйство. 8 </a:t>
            </a:r>
            <a:r>
              <a:rPr lang="ru-RU" sz="2000" dirty="0" err="1" smtClean="0"/>
              <a:t>кл</a:t>
            </a:r>
            <a:r>
              <a:rPr lang="ru-RU" sz="2000" dirty="0" smtClean="0"/>
              <a:t>.- М: Дрофа, 2009. – 202 с. </a:t>
            </a:r>
          </a:p>
          <a:p>
            <a:pPr marL="514350" indent="-514350">
              <a:buFont typeface="+mj-lt"/>
              <a:buAutoNum type="arabicPeriod"/>
            </a:pPr>
            <a:endParaRPr lang="ru-RU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000" dirty="0" smtClean="0">
                <a:hlinkClick r:id="rId2"/>
              </a:rPr>
              <a:t>http://</a:t>
            </a:r>
            <a:r>
              <a:rPr lang="en-US" sz="2000" dirty="0" smtClean="0">
                <a:hlinkClick r:id="rId2"/>
              </a:rPr>
              <a:t>files.school-collection.edu.ru/dlrstore/59f982c9-61c2-4926-86c2-42f08bcef63b/013.swf</a:t>
            </a:r>
            <a:endParaRPr lang="ru-RU" sz="2000" dirty="0" smtClean="0"/>
          </a:p>
          <a:p>
            <a:pPr marL="514350" indent="-514350">
              <a:buFont typeface="+mj-lt"/>
              <a:buAutoNum type="arabicPeriod"/>
            </a:pPr>
            <a:endParaRPr lang="ru-RU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План изучения темы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/>
              <a:t>Численность населения России в сравнении с другими государствами. 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Ее </a:t>
            </a:r>
            <a:r>
              <a:rPr lang="ru-RU" dirty="0"/>
              <a:t>резкое сокращение на рубеже XX  и XXI вв. 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Причины </a:t>
            </a:r>
            <a:r>
              <a:rPr lang="ru-RU" dirty="0"/>
              <a:t>демографического кризиса. 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Особенности </a:t>
            </a:r>
            <a:r>
              <a:rPr lang="ru-RU" dirty="0"/>
              <a:t>воспроизводства населения. 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Региональные </a:t>
            </a:r>
            <a:r>
              <a:rPr lang="ru-RU" dirty="0"/>
              <a:t>различия естественного прироста</a:t>
            </a:r>
            <a:r>
              <a:rPr lang="ru-RU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 </a:t>
            </a:r>
            <a:r>
              <a:rPr lang="ru-RU" dirty="0"/>
              <a:t>Прогнозы изменения численности населения России.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4077" y="274638"/>
            <a:ext cx="8515846" cy="114300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Численность населения России в сравнении с другими государствами.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2000240"/>
            <a:ext cx="8501122" cy="353943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800" dirty="0" smtClean="0"/>
              <a:t>Китай                - 1282 </a:t>
            </a:r>
            <a:r>
              <a:rPr lang="ru-RU" sz="2800" dirty="0" err="1" smtClean="0"/>
              <a:t>млн</a:t>
            </a:r>
            <a:r>
              <a:rPr lang="ru-RU" sz="2800" dirty="0" smtClean="0"/>
              <a:t> человек (более миллиарда)</a:t>
            </a:r>
            <a:endParaRPr lang="ru-RU" sz="2800" dirty="0"/>
          </a:p>
          <a:p>
            <a:r>
              <a:rPr lang="ru-RU" sz="2800" dirty="0"/>
              <a:t>Индия </a:t>
            </a:r>
            <a:r>
              <a:rPr lang="ru-RU" sz="2800" dirty="0" smtClean="0"/>
              <a:t>              - 1034 </a:t>
            </a:r>
            <a:r>
              <a:rPr lang="ru-RU" sz="2800" dirty="0" err="1" smtClean="0"/>
              <a:t>млн</a:t>
            </a:r>
            <a:r>
              <a:rPr lang="ru-RU" sz="2800" dirty="0" smtClean="0"/>
              <a:t> (более миллиарда)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ru-RU" sz="2800" dirty="0"/>
          </a:p>
          <a:p>
            <a:r>
              <a:rPr lang="ru-RU" sz="2800" dirty="0"/>
              <a:t>США </a:t>
            </a:r>
            <a:r>
              <a:rPr lang="ru-RU" sz="2800" dirty="0" smtClean="0"/>
              <a:t>                 - 300 </a:t>
            </a:r>
            <a:r>
              <a:rPr lang="ru-RU" sz="2800" dirty="0" err="1" smtClean="0"/>
              <a:t>млн</a:t>
            </a:r>
            <a:endParaRPr lang="ru-RU" sz="2800" dirty="0"/>
          </a:p>
          <a:p>
            <a:r>
              <a:rPr lang="ru-RU" sz="2800" dirty="0" smtClean="0"/>
              <a:t>Индонезия      - 229 </a:t>
            </a:r>
            <a:r>
              <a:rPr lang="ru-RU" sz="2800" dirty="0" err="1" smtClean="0"/>
              <a:t>млн</a:t>
            </a:r>
            <a:endParaRPr lang="ru-RU" sz="2800" dirty="0"/>
          </a:p>
          <a:p>
            <a:r>
              <a:rPr lang="ru-RU" sz="2800" dirty="0" smtClean="0"/>
              <a:t>Бразилия          -180 </a:t>
            </a:r>
            <a:r>
              <a:rPr lang="ru-RU" sz="2800" dirty="0" err="1" smtClean="0"/>
              <a:t>млн</a:t>
            </a:r>
            <a:endParaRPr lang="ru-RU" sz="2800" dirty="0"/>
          </a:p>
          <a:p>
            <a:r>
              <a:rPr lang="ru-RU" sz="2800" dirty="0" smtClean="0"/>
              <a:t>Пакистан          -149 </a:t>
            </a:r>
            <a:r>
              <a:rPr lang="ru-RU" sz="2800" dirty="0" err="1" smtClean="0"/>
              <a:t>млн</a:t>
            </a:r>
            <a:endParaRPr lang="ru-RU" sz="2800" dirty="0"/>
          </a:p>
          <a:p>
            <a:r>
              <a:rPr lang="ru-RU" sz="2800" dirty="0" smtClean="0"/>
              <a:t>Бангладеш      - 143 </a:t>
            </a:r>
            <a:r>
              <a:rPr lang="ru-RU" sz="2800" dirty="0" err="1" smtClean="0"/>
              <a:t>млн</a:t>
            </a:r>
            <a:endParaRPr lang="ru-RU" sz="2800" dirty="0"/>
          </a:p>
          <a:p>
            <a:r>
              <a:rPr lang="ru-RU" sz="2800" dirty="0" smtClean="0">
                <a:solidFill>
                  <a:srgbClr val="FFFF00"/>
                </a:solidFill>
              </a:rPr>
              <a:t>Россия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 smtClean="0"/>
              <a:t>            - </a:t>
            </a:r>
            <a:r>
              <a:rPr lang="ru-RU" sz="2800" dirty="0" smtClean="0"/>
              <a:t>141 </a:t>
            </a:r>
            <a:r>
              <a:rPr lang="ru-RU" sz="2800" dirty="0" err="1" smtClean="0"/>
              <a:t>млн</a:t>
            </a:r>
            <a:r>
              <a:rPr lang="ru-RU" sz="2800" dirty="0" smtClean="0"/>
              <a:t> (по последним данным)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5715016"/>
            <a:ext cx="8429684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/>
              <a:t>Какой вывод можно сделать о соотношении площади страны и численности населения?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5715016"/>
            <a:ext cx="8501122" cy="83099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Огромная территория страны заселена неравномерно, и средняя плотность населения ниже, чем в других странах.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257" y="142851"/>
            <a:ext cx="8765715" cy="1212273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Скорость прироста населения в странах Мира</a:t>
            </a:r>
            <a:endParaRPr lang="ru-RU" dirty="0"/>
          </a:p>
        </p:txBody>
      </p:sp>
      <p:pic>
        <p:nvPicPr>
          <p:cNvPr id="4" name="Содержимое 3" descr="Скорость прироста населения мира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14282" y="1571612"/>
            <a:ext cx="8643998" cy="50006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70C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</p:spPr>
      </p:pic>
      <p:pic>
        <p:nvPicPr>
          <p:cNvPr id="5" name="Рисунок 4" descr="08CAC4~114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6" y="5286388"/>
            <a:ext cx="1214438" cy="11731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2357422" y="2643182"/>
            <a:ext cx="4857784" cy="1928826"/>
          </a:xfrm>
          <a:prstGeom prst="wedgeRoundRectCallout">
            <a:avLst>
              <a:gd name="adj1" fmla="val -72044"/>
              <a:gd name="adj2" fmla="val 118400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Укажите регионы мира, где наибольшая скорость прироста населения?</a:t>
            </a:r>
            <a:endParaRPr lang="ru-RU" sz="2800" dirty="0"/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2357422" y="2643182"/>
            <a:ext cx="4857784" cy="1928826"/>
          </a:xfrm>
          <a:prstGeom prst="wedgeRoundRectCallout">
            <a:avLst>
              <a:gd name="adj1" fmla="val -72044"/>
              <a:gd name="adj2" fmla="val 118400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Африка, Юго-Западная Азия, Южная Азия, </a:t>
            </a:r>
            <a:r>
              <a:rPr lang="ru-RU" sz="2800" dirty="0" smtClean="0"/>
              <a:t>Л</a:t>
            </a:r>
            <a:r>
              <a:rPr lang="ru-RU" sz="2800" dirty="0" smtClean="0"/>
              <a:t>атинская Америка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643998" cy="193991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dirty="0"/>
              <a:t>Всегда ли численность населения России была такой? Проанализируем таблицу 13 на с. 183.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Объясните</a:t>
            </a:r>
            <a:r>
              <a:rPr lang="ru-RU" sz="2800" dirty="0"/>
              <a:t>, в какие годы и почему было явное сокращение численности населения в России.</a:t>
            </a: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214282" y="2967335"/>
            <a:ext cx="8643998" cy="95410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dirty="0"/>
              <a:t>Какие причины приводят к сокращению населения? Проанализируем таблицу 14 на с. 184.</a:t>
            </a:r>
          </a:p>
        </p:txBody>
      </p:sp>
      <p:sp>
        <p:nvSpPr>
          <p:cNvPr id="6" name="Овал 5">
            <a:hlinkClick r:id="rId3" action="ppaction://hlinksldjump"/>
          </p:cNvPr>
          <p:cNvSpPr/>
          <p:nvPr/>
        </p:nvSpPr>
        <p:spPr>
          <a:xfrm>
            <a:off x="571472" y="4357694"/>
            <a:ext cx="8072494" cy="1928826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Современное снижение численности населения объясняется, прежде всего, снижением </a:t>
            </a:r>
            <a:endParaRPr lang="ru-RU" sz="2400" dirty="0" smtClean="0"/>
          </a:p>
          <a:p>
            <a:pPr algn="ctr"/>
            <a:r>
              <a:rPr lang="ru-RU" sz="2400" i="1" u="sng" dirty="0" smtClean="0"/>
              <a:t>естественного </a:t>
            </a:r>
            <a:r>
              <a:rPr lang="ru-RU" sz="2400" i="1" u="sng" dirty="0"/>
              <a:t>прироста населения.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3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314516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357158" y="357166"/>
            <a:ext cx="8358246" cy="3286148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u="sng" dirty="0"/>
              <a:t>Естественный прирост </a:t>
            </a:r>
            <a:r>
              <a:rPr lang="ru-RU" sz="2400" i="1" dirty="0"/>
              <a:t>- разность между числом родившихся и числом умерших за определенный период. Естественный прирост рассчитывается на каждую 1000 человек в год и выражается в промилле (%</a:t>
            </a:r>
            <a:r>
              <a:rPr lang="ru-RU" sz="1600" i="1" dirty="0"/>
              <a:t>о</a:t>
            </a:r>
            <a:r>
              <a:rPr lang="ru-RU" sz="2400" i="1" dirty="0"/>
              <a:t>).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86116" y="4000504"/>
            <a:ext cx="24080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Р-С=ЕП 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85786" y="5214950"/>
            <a:ext cx="7500990" cy="150019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Соотношение между этими двумя величинами, их определенные сочетания создают разные типы естественного прироста населения или разные </a:t>
            </a:r>
            <a:r>
              <a:rPr lang="ru-RU" sz="2400" dirty="0" smtClean="0"/>
              <a:t>типы </a:t>
            </a:r>
            <a:r>
              <a:rPr lang="ru-RU" sz="2400" i="1" u="sng" dirty="0"/>
              <a:t>воспроизводства населения.</a:t>
            </a:r>
            <a:endParaRPr lang="ru-RU" sz="2400" u="sng" dirty="0"/>
          </a:p>
        </p:txBody>
      </p:sp>
      <p:pic>
        <p:nvPicPr>
          <p:cNvPr id="7" name="Рисунок 6" descr="8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3511802"/>
            <a:ext cx="2071702" cy="15269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5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80871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471</TotalTime>
  <Words>822</Words>
  <Application>Microsoft Office PowerPoint</Application>
  <PresentationFormat>Экран (4:3)</PresentationFormat>
  <Paragraphs>128</Paragraphs>
  <Slides>27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9" baseType="lpstr">
      <vt:lpstr>Тема Office</vt:lpstr>
      <vt:lpstr>Clip</vt:lpstr>
      <vt:lpstr>Слайд 1</vt:lpstr>
      <vt:lpstr>Введение в тему</vt:lpstr>
      <vt:lpstr>План изучения темы</vt:lpstr>
      <vt:lpstr> Численность населения России в сравнении с другими государствами.  </vt:lpstr>
      <vt:lpstr>Скорость прироста населения в странах Мира</vt:lpstr>
      <vt:lpstr>Всегда ли численность населения России была такой? Проанализируем таблицу 13 на с. 183.  Объясните, в какие годы и почему было явное сокращение численности населения в России.</vt:lpstr>
      <vt:lpstr>Слайд 7</vt:lpstr>
      <vt:lpstr>Слайд 8</vt:lpstr>
      <vt:lpstr>Слайд 9</vt:lpstr>
      <vt:lpstr>Слайд 10</vt:lpstr>
      <vt:lpstr>Типы воспроизводства населения</vt:lpstr>
      <vt:lpstr>Традиционный тип воспроизводства</vt:lpstr>
      <vt:lpstr>Современный тип воспроизводства населения.</vt:lpstr>
      <vt:lpstr>Слайд 14</vt:lpstr>
      <vt:lpstr> Региональные различия естественного прироста. </vt:lpstr>
      <vt:lpstr>Регионы с отрицательным ЕП</vt:lpstr>
      <vt:lpstr>Регионы с положительным  ЕП</vt:lpstr>
      <vt:lpstr>Численность населения страны</vt:lpstr>
      <vt:lpstr>Выводы:</vt:lpstr>
      <vt:lpstr>Тесты  по теме: «Численность населения России»</vt:lpstr>
      <vt:lpstr>Слайд 21</vt:lpstr>
      <vt:lpstr>Слайд 22</vt:lpstr>
      <vt:lpstr>Слайд 23</vt:lpstr>
      <vt:lpstr>Слайд 24</vt:lpstr>
      <vt:lpstr>Слайд 25</vt:lpstr>
      <vt:lpstr>Домашнее задание</vt:lpstr>
      <vt:lpstr>Использованные ресурсы: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Нина Валентиновна</dc:creator>
  <cp:lastModifiedBy>Карезина Нина Валентиновна</cp:lastModifiedBy>
  <cp:revision>3</cp:revision>
  <dcterms:created xsi:type="dcterms:W3CDTF">2009-02-15T17:47:00Z</dcterms:created>
  <dcterms:modified xsi:type="dcterms:W3CDTF">2010-06-10T20:41:07Z</dcterms:modified>
</cp:coreProperties>
</file>