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5" r:id="rId8"/>
    <p:sldId id="262" r:id="rId9"/>
    <p:sldId id="268" r:id="rId10"/>
    <p:sldId id="263" r:id="rId11"/>
    <p:sldId id="264" r:id="rId12"/>
    <p:sldId id="266" r:id="rId13"/>
    <p:sldId id="269" r:id="rId14"/>
    <p:sldId id="270" r:id="rId15"/>
    <p:sldId id="277" r:id="rId16"/>
    <p:sldId id="278" r:id="rId17"/>
    <p:sldId id="274" r:id="rId18"/>
    <p:sldId id="276" r:id="rId19"/>
    <p:sldId id="267" r:id="rId20"/>
    <p:sldId id="275" r:id="rId21"/>
    <p:sldId id="27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FF"/>
    <a:srgbClr val="FFFF00"/>
    <a:srgbClr val="FFFF99"/>
    <a:srgbClr val="3333CC"/>
    <a:srgbClr val="6AD3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/>
  </p:normalViewPr>
  <p:slideViewPr>
    <p:cSldViewPr>
      <p:cViewPr>
        <p:scale>
          <a:sx n="60" d="100"/>
          <a:sy n="60" d="100"/>
        </p:scale>
        <p:origin x="-11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82700-872C-4648-87E3-CF3A3ACB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E18E-25A3-41BF-8D81-8D1D9F5AF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C7289-4DDD-41EE-B653-D1850BE74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F088E-E607-4C93-92A1-8661D2F9D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4EBE6-774F-46EB-9D95-1D046F2E5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CA94-1DE7-4EE8-9223-588107C7E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C096E-D924-4237-9412-D729DAAF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3F6CE-D8B5-461E-8F17-3B3FB25BA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F9B3-6D36-43B9-99F0-9E9FEDA2F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3C43A-6F05-45D4-8691-CCF8312E4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A81D8-3FC3-41E0-B386-510A66424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5E76"/>
            </a:gs>
            <a:gs pos="50000">
              <a:srgbClr val="33CCFF"/>
            </a:gs>
            <a:gs pos="100000">
              <a:srgbClr val="185E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A45313B-7312-4272-B4D9-4357D6DBB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Documents%20and%20Settings\&#1040;&#1076;&#1084;&#1080;&#1085;&#1080;&#1089;&#1090;&#1088;&#1072;&#1090;&#1086;&#1088;\&#1052;&#1086;&#1080;%20&#1076;&#1086;&#1082;&#1091;&#1084;&#1077;&#1085;&#1090;&#1099;\6%20&#1082;&#1083;&#1072;cc\&#1055;&#1051;&#1040;&#1053;%20&#1052;&#1045;&#1057;&#1058;&#1053;&#1054;&#1057;&#1058;&#1048;\&#1050;&#1086;&#1087;&#1080;&#1103;%20&#1050;&#1086;&#1087;&#1080;&#1103;%20&#1055;&#1088;&#1072;&#1074;&#1080;&#1083;&#1086;.%20&#1055;&#1083;&#1072;&#1085;%20&#1084;&#1077;&#1089;&#1090;&#1085;&#1086;&#1089;&#1090;&#1080;.sw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jpeg"/><Relationship Id="rId7" Type="http://schemas.openxmlformats.org/officeDocument/2006/relationships/image" Target="../media/image1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0188" y="5500688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chemeClr val="bg2">
                    <a:lumMod val="75000"/>
                  </a:schemeClr>
                </a:solidFill>
              </a:rPr>
              <a:t>Урок географии в 6-ом классе.</a:t>
            </a:r>
          </a:p>
          <a:p>
            <a:pPr eaLnBrk="1" hangingPunct="1">
              <a:defRPr/>
            </a:pPr>
            <a:r>
              <a:rPr lang="ru-RU" sz="1400" b="1" dirty="0" smtClean="0">
                <a:solidFill>
                  <a:schemeClr val="bg2">
                    <a:lumMod val="75000"/>
                  </a:schemeClr>
                </a:solidFill>
              </a:rPr>
              <a:t>Автор: Карезина Нина Валентиновна, учительница географии МОУ СОШ №5 города Светлого Калининградской области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79388" y="1773238"/>
            <a:ext cx="8713787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9"/>
              </a:avLst>
            </a:prstTxWarp>
          </a:bodyPr>
          <a:lstStyle/>
          <a:p>
            <a:pPr algn="ctr"/>
            <a:r>
              <a:rPr lang="ru-RU" sz="96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МАСШТАБ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928670"/>
            <a:ext cx="8229600" cy="55768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Масштаб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показывает, во сколько раз каждая линия, нанесённая на  план (карту), меньше по отношению к её  действительным размерам на местности.</a:t>
            </a:r>
          </a:p>
        </p:txBody>
      </p:sp>
      <p:pic>
        <p:nvPicPr>
          <p:cNvPr id="3" name="Рисунок 2" descr="j0237248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4143380"/>
            <a:ext cx="2126055" cy="1845398"/>
          </a:xfrm>
          <a:prstGeom prst="rect">
            <a:avLst/>
          </a:prstGeom>
        </p:spPr>
      </p:pic>
      <p:pic>
        <p:nvPicPr>
          <p:cNvPr id="4" name="Рисунок 3" descr="j023724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286256"/>
            <a:ext cx="1867366" cy="185738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484438" y="188913"/>
            <a:ext cx="43926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Масштаб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1619250" y="1341438"/>
            <a:ext cx="2016125" cy="1150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284663" y="1341438"/>
            <a:ext cx="0" cy="1223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859338" y="1341438"/>
            <a:ext cx="1944687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/>
          </a:p>
        </p:txBody>
      </p:sp>
      <p:sp>
        <p:nvSpPr>
          <p:cNvPr id="12297" name="Rectangl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850" y="2636838"/>
            <a:ext cx="2232025" cy="792162"/>
          </a:xfrm>
          <a:prstGeom prst="rect">
            <a:avLst/>
          </a:prstGeom>
          <a:solidFill>
            <a:srgbClr val="3333CC"/>
          </a:solidFill>
          <a:ln w="57150" cmpd="thinThick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Численный</a:t>
            </a:r>
          </a:p>
        </p:txBody>
      </p:sp>
      <p:sp>
        <p:nvSpPr>
          <p:cNvPr id="12298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03575" y="2636838"/>
            <a:ext cx="2305050" cy="792162"/>
          </a:xfrm>
          <a:prstGeom prst="rect">
            <a:avLst/>
          </a:prstGeom>
          <a:solidFill>
            <a:srgbClr val="3333CC"/>
          </a:solidFill>
          <a:ln w="57150" cmpd="thinThick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именованный</a:t>
            </a:r>
          </a:p>
        </p:txBody>
      </p:sp>
      <p:sp>
        <p:nvSpPr>
          <p:cNvPr id="12299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156325" y="2636838"/>
            <a:ext cx="2232025" cy="792162"/>
          </a:xfrm>
          <a:prstGeom prst="rect">
            <a:avLst/>
          </a:prstGeom>
          <a:solidFill>
            <a:srgbClr val="3333CC"/>
          </a:solidFill>
          <a:ln w="57150" cmpd="thinThick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линейный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11188" y="3716338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1000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132138" y="3716338"/>
            <a:ext cx="3060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 м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580063" y="3789363"/>
            <a:ext cx="3778250" cy="409575"/>
            <a:chOff x="1382" y="2981"/>
            <a:chExt cx="4320" cy="431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655" y="3249"/>
              <a:ext cx="3356" cy="136"/>
              <a:chOff x="1066" y="2115"/>
              <a:chExt cx="3356" cy="90"/>
            </a:xfrm>
          </p:grpSpPr>
          <p:sp>
            <p:nvSpPr>
              <p:cNvPr id="12314" name="Line 16"/>
              <p:cNvSpPr>
                <a:spLocks noChangeShapeType="1"/>
              </p:cNvSpPr>
              <p:nvPr/>
            </p:nvSpPr>
            <p:spPr bwMode="auto">
              <a:xfrm>
                <a:off x="1066" y="2205"/>
                <a:ext cx="335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5" name="Line 17"/>
              <p:cNvSpPr>
                <a:spLocks noChangeShapeType="1"/>
              </p:cNvSpPr>
              <p:nvPr/>
            </p:nvSpPr>
            <p:spPr bwMode="auto">
              <a:xfrm>
                <a:off x="1066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6" name="Line 18"/>
              <p:cNvSpPr>
                <a:spLocks noChangeShapeType="1"/>
              </p:cNvSpPr>
              <p:nvPr/>
            </p:nvSpPr>
            <p:spPr bwMode="auto">
              <a:xfrm>
                <a:off x="1610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" name="Line 19"/>
              <p:cNvSpPr>
                <a:spLocks noChangeShapeType="1"/>
              </p:cNvSpPr>
              <p:nvPr/>
            </p:nvSpPr>
            <p:spPr bwMode="auto">
              <a:xfrm>
                <a:off x="2109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" name="Line 20"/>
              <p:cNvSpPr>
                <a:spLocks noChangeShapeType="1"/>
              </p:cNvSpPr>
              <p:nvPr/>
            </p:nvSpPr>
            <p:spPr bwMode="auto">
              <a:xfrm>
                <a:off x="2608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Line 21"/>
              <p:cNvSpPr>
                <a:spLocks noChangeShapeType="1"/>
              </p:cNvSpPr>
              <p:nvPr/>
            </p:nvSpPr>
            <p:spPr bwMode="auto">
              <a:xfrm>
                <a:off x="3061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Line 22"/>
              <p:cNvSpPr>
                <a:spLocks noChangeShapeType="1"/>
              </p:cNvSpPr>
              <p:nvPr/>
            </p:nvSpPr>
            <p:spPr bwMode="auto">
              <a:xfrm>
                <a:off x="3515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Line 23"/>
              <p:cNvSpPr>
                <a:spLocks noChangeShapeType="1"/>
              </p:cNvSpPr>
              <p:nvPr/>
            </p:nvSpPr>
            <p:spPr bwMode="auto">
              <a:xfrm>
                <a:off x="3969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24"/>
              <p:cNvSpPr>
                <a:spLocks noChangeShapeType="1"/>
              </p:cNvSpPr>
              <p:nvPr/>
            </p:nvSpPr>
            <p:spPr bwMode="auto">
              <a:xfrm>
                <a:off x="4422" y="2115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1655" y="3340"/>
              <a:ext cx="33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Line 26"/>
            <p:cNvSpPr>
              <a:spLocks noChangeShapeType="1"/>
            </p:cNvSpPr>
            <p:nvPr/>
          </p:nvSpPr>
          <p:spPr bwMode="auto">
            <a:xfrm>
              <a:off x="1745" y="3340"/>
              <a:ext cx="1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Line 27"/>
            <p:cNvSpPr>
              <a:spLocks noChangeShapeType="1"/>
            </p:cNvSpPr>
            <p:nvPr/>
          </p:nvSpPr>
          <p:spPr bwMode="auto">
            <a:xfrm>
              <a:off x="1881" y="3340"/>
              <a:ext cx="1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28"/>
            <p:cNvSpPr>
              <a:spLocks noChangeShapeType="1"/>
            </p:cNvSpPr>
            <p:nvPr/>
          </p:nvSpPr>
          <p:spPr bwMode="auto">
            <a:xfrm>
              <a:off x="2018" y="3340"/>
              <a:ext cx="1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>
              <a:off x="2110" y="2981"/>
              <a:ext cx="372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</a:p>
          </p:txBody>
        </p:sp>
        <p:sp>
          <p:nvSpPr>
            <p:cNvPr id="12318" name="Text Box 30"/>
            <p:cNvSpPr txBox="1">
              <a:spLocks noChangeArrowheads="1"/>
            </p:cNvSpPr>
            <p:nvPr/>
          </p:nvSpPr>
          <p:spPr bwMode="auto">
            <a:xfrm>
              <a:off x="1382" y="2981"/>
              <a:ext cx="828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 м</a:t>
              </a:r>
            </a:p>
          </p:txBody>
        </p:sp>
        <p:sp>
          <p:nvSpPr>
            <p:cNvPr id="12319" name="Text Box 31"/>
            <p:cNvSpPr txBox="1">
              <a:spLocks noChangeArrowheads="1"/>
            </p:cNvSpPr>
            <p:nvPr/>
          </p:nvSpPr>
          <p:spPr bwMode="auto">
            <a:xfrm>
              <a:off x="2562" y="2981"/>
              <a:ext cx="53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</a:p>
          </p:txBody>
        </p:sp>
        <p:sp>
          <p:nvSpPr>
            <p:cNvPr id="12320" name="Text Box 32"/>
            <p:cNvSpPr txBox="1">
              <a:spLocks noChangeArrowheads="1"/>
            </p:cNvSpPr>
            <p:nvPr/>
          </p:nvSpPr>
          <p:spPr bwMode="auto">
            <a:xfrm>
              <a:off x="3094" y="2994"/>
              <a:ext cx="53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</a:t>
              </a:r>
            </a:p>
          </p:txBody>
        </p:sp>
        <p:sp>
          <p:nvSpPr>
            <p:cNvPr id="12321" name="Text Box 33"/>
            <p:cNvSpPr txBox="1">
              <a:spLocks noChangeArrowheads="1"/>
            </p:cNvSpPr>
            <p:nvPr/>
          </p:nvSpPr>
          <p:spPr bwMode="auto">
            <a:xfrm>
              <a:off x="3511" y="2981"/>
              <a:ext cx="53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30</a:t>
              </a:r>
            </a:p>
          </p:txBody>
        </p:sp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3969" y="2981"/>
              <a:ext cx="53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40</a:t>
              </a:r>
            </a:p>
          </p:txBody>
        </p:sp>
        <p:sp>
          <p:nvSpPr>
            <p:cNvPr id="12323" name="Text Box 35"/>
            <p:cNvSpPr txBox="1">
              <a:spLocks noChangeArrowheads="1"/>
            </p:cNvSpPr>
            <p:nvPr/>
          </p:nvSpPr>
          <p:spPr bwMode="auto">
            <a:xfrm>
              <a:off x="4421" y="2981"/>
              <a:ext cx="53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sp>
          <p:nvSpPr>
            <p:cNvPr id="12324" name="Text Box 36"/>
            <p:cNvSpPr txBox="1">
              <a:spLocks noChangeArrowheads="1"/>
            </p:cNvSpPr>
            <p:nvPr/>
          </p:nvSpPr>
          <p:spPr bwMode="auto">
            <a:xfrm>
              <a:off x="4874" y="2981"/>
              <a:ext cx="828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60 м</a:t>
              </a:r>
            </a:p>
          </p:txBody>
        </p:sp>
      </p:grpSp>
      <p:pic>
        <p:nvPicPr>
          <p:cNvPr id="12300" name="Picture 38" descr="0808AE~1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7988" y="5949950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1" grpId="0"/>
      <p:bldP spid="123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403350" y="260350"/>
            <a:ext cx="6408738" cy="865188"/>
          </a:xfrm>
          <a:prstGeom prst="rect">
            <a:avLst/>
          </a:prstGeom>
          <a:solidFill>
            <a:srgbClr val="3333CC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Численный масштаб</a:t>
            </a:r>
          </a:p>
        </p:txBody>
      </p:sp>
      <p:pic>
        <p:nvPicPr>
          <p:cNvPr id="13315" name="Picture 5" descr="0808AE~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2950" y="6072206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79613" y="1628775"/>
            <a:ext cx="44640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100</a:t>
            </a:r>
          </a:p>
          <a:p>
            <a:pPr>
              <a:defRPr/>
            </a:pP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100 000</a:t>
            </a:r>
          </a:p>
          <a:p>
            <a:pPr>
              <a:defRPr/>
            </a:pP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2 000</a:t>
            </a:r>
          </a:p>
          <a:p>
            <a:pPr>
              <a:defRPr/>
            </a:pP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1: 50 000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40425" y="1785926"/>
            <a:ext cx="1820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сотая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11863" y="3000372"/>
            <a:ext cx="2830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стотысячная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3301" y="4214818"/>
            <a:ext cx="3014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двухтысячная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4739" y="5500702"/>
            <a:ext cx="4089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пятидесятитысячная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5" descr="0808AE~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7988" y="5949950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143108" y="2571744"/>
            <a:ext cx="6778625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 м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1000 м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5 км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100 км</a:t>
            </a:r>
          </a:p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1472" y="142852"/>
            <a:ext cx="8001056" cy="1384995"/>
          </a:xfrm>
          <a:prstGeom prst="rect">
            <a:avLst/>
          </a:prstGeom>
          <a:gradFill>
            <a:gsLst>
              <a:gs pos="0">
                <a:srgbClr val="33CC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Именованный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масштаб  показывает,  какое расстояние на местности соответствует  1 см на карте или плане</a:t>
            </a: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835150" y="333375"/>
            <a:ext cx="5616575" cy="863600"/>
          </a:xfrm>
          <a:prstGeom prst="rect">
            <a:avLst/>
          </a:prstGeom>
          <a:solidFill>
            <a:srgbClr val="3333CC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Линейный масштаб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11188" y="4000504"/>
            <a:ext cx="7920037" cy="173038"/>
            <a:chOff x="1066" y="2115"/>
            <a:chExt cx="3356" cy="90"/>
          </a:xfrm>
        </p:grpSpPr>
        <p:sp>
          <p:nvSpPr>
            <p:cNvPr id="15383" name="Line 5"/>
            <p:cNvSpPr>
              <a:spLocks noChangeShapeType="1"/>
            </p:cNvSpPr>
            <p:nvPr/>
          </p:nvSpPr>
          <p:spPr bwMode="auto">
            <a:xfrm>
              <a:off x="1066" y="2205"/>
              <a:ext cx="33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4" name="Line 6"/>
            <p:cNvSpPr>
              <a:spLocks noChangeShapeType="1"/>
            </p:cNvSpPr>
            <p:nvPr/>
          </p:nvSpPr>
          <p:spPr bwMode="auto">
            <a:xfrm>
              <a:off x="1066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5" name="Line 7"/>
            <p:cNvSpPr>
              <a:spLocks noChangeShapeType="1"/>
            </p:cNvSpPr>
            <p:nvPr/>
          </p:nvSpPr>
          <p:spPr bwMode="auto">
            <a:xfrm>
              <a:off x="1610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6" name="Line 8"/>
            <p:cNvSpPr>
              <a:spLocks noChangeShapeType="1"/>
            </p:cNvSpPr>
            <p:nvPr/>
          </p:nvSpPr>
          <p:spPr bwMode="auto">
            <a:xfrm>
              <a:off x="210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7" name="Line 9"/>
            <p:cNvSpPr>
              <a:spLocks noChangeShapeType="1"/>
            </p:cNvSpPr>
            <p:nvPr/>
          </p:nvSpPr>
          <p:spPr bwMode="auto">
            <a:xfrm>
              <a:off x="2608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8" name="Line 10"/>
            <p:cNvSpPr>
              <a:spLocks noChangeShapeType="1"/>
            </p:cNvSpPr>
            <p:nvPr/>
          </p:nvSpPr>
          <p:spPr bwMode="auto">
            <a:xfrm>
              <a:off x="3061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9" name="Line 11"/>
            <p:cNvSpPr>
              <a:spLocks noChangeShapeType="1"/>
            </p:cNvSpPr>
            <p:nvPr/>
          </p:nvSpPr>
          <p:spPr bwMode="auto">
            <a:xfrm>
              <a:off x="3515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0" name="Line 12"/>
            <p:cNvSpPr>
              <a:spLocks noChangeShapeType="1"/>
            </p:cNvSpPr>
            <p:nvPr/>
          </p:nvSpPr>
          <p:spPr bwMode="auto">
            <a:xfrm>
              <a:off x="396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1" name="Line 13"/>
            <p:cNvSpPr>
              <a:spLocks noChangeShapeType="1"/>
            </p:cNvSpPr>
            <p:nvPr/>
          </p:nvSpPr>
          <p:spPr bwMode="auto">
            <a:xfrm>
              <a:off x="4422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644525" y="4087817"/>
            <a:ext cx="792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1712913" y="3567117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0" y="3568704"/>
            <a:ext cx="83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 м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2784475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4038600" y="3582992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5032375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103938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7175500" y="3567117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8243888" y="3567117"/>
            <a:ext cx="83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60 м</a:t>
            </a:r>
          </a:p>
        </p:txBody>
      </p:sp>
      <p:pic>
        <p:nvPicPr>
          <p:cNvPr id="15373" name="Picture 28" descr="0808AE~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6000768"/>
            <a:ext cx="781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882647" y="4489458"/>
            <a:ext cx="276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 м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1695447" y="5291146"/>
            <a:ext cx="1784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 : 1000 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4143372" y="4643446"/>
            <a:ext cx="375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Именованный масштаб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4287835" y="5362583"/>
            <a:ext cx="3346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Численный масштаб</a:t>
            </a:r>
          </a:p>
        </p:txBody>
      </p:sp>
      <p:sp>
        <p:nvSpPr>
          <p:cNvPr id="15378" name="Line 36"/>
          <p:cNvSpPr>
            <a:spLocks noChangeShapeType="1"/>
          </p:cNvSpPr>
          <p:nvPr/>
        </p:nvSpPr>
        <p:spPr bwMode="auto">
          <a:xfrm>
            <a:off x="900113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9" name="Line 37"/>
          <p:cNvSpPr>
            <a:spLocks noChangeShapeType="1"/>
          </p:cNvSpPr>
          <p:nvPr/>
        </p:nvSpPr>
        <p:spPr bwMode="auto">
          <a:xfrm>
            <a:off x="1116013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0" name="Line 40"/>
          <p:cNvSpPr>
            <a:spLocks noChangeShapeType="1"/>
          </p:cNvSpPr>
          <p:nvPr/>
        </p:nvSpPr>
        <p:spPr bwMode="auto">
          <a:xfrm>
            <a:off x="1258888" y="407194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1" name="Line 42"/>
          <p:cNvSpPr>
            <a:spLocks noChangeShapeType="1"/>
          </p:cNvSpPr>
          <p:nvPr/>
        </p:nvSpPr>
        <p:spPr bwMode="auto">
          <a:xfrm>
            <a:off x="1619250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2" name="Line 43"/>
          <p:cNvSpPr>
            <a:spLocks noChangeShapeType="1"/>
          </p:cNvSpPr>
          <p:nvPr/>
        </p:nvSpPr>
        <p:spPr bwMode="auto">
          <a:xfrm>
            <a:off x="1331913" y="4071942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7" grpId="0" animBg="1"/>
      <p:bldP spid="18447" grpId="1" animBg="1"/>
      <p:bldP spid="18452" grpId="0"/>
      <p:bldP spid="18453" grpId="0"/>
      <p:bldP spid="18454" grpId="0"/>
      <p:bldP spid="18455" grpId="0"/>
      <p:bldP spid="18456" grpId="0"/>
      <p:bldP spid="18457" grpId="0"/>
      <p:bldP spid="18458" grpId="0"/>
      <p:bldP spid="18459" grpId="0"/>
      <p:bldP spid="18462" grpId="0"/>
      <p:bldP spid="18463" grpId="0"/>
      <p:bldP spid="184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643042" y="1214422"/>
            <a:ext cx="1428759" cy="5214974"/>
            <a:chOff x="2928926" y="785794"/>
            <a:chExt cx="1428759" cy="521497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785794"/>
              <a:ext cx="142876" cy="78581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421525">
              <a:off x="3173040" y="1708240"/>
              <a:ext cx="143412" cy="40005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972247">
              <a:off x="3863299" y="1693226"/>
              <a:ext cx="132900" cy="400868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3286116" y="1357298"/>
              <a:ext cx="500066" cy="500066"/>
            </a:xfrm>
            <a:prstGeom prst="ellipse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5" idx="2"/>
            </p:cNvCxnSpPr>
            <p:nvPr/>
          </p:nvCxnSpPr>
          <p:spPr>
            <a:xfrm rot="5400000">
              <a:off x="2811001" y="5811675"/>
              <a:ext cx="307018" cy="711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2" name="Прямая соединительная линия 11"/>
            <p:cNvCxnSpPr>
              <a:stCxn id="6" idx="2"/>
            </p:cNvCxnSpPr>
            <p:nvPr/>
          </p:nvCxnSpPr>
          <p:spPr>
            <a:xfrm rot="16200000" flipH="1">
              <a:off x="4195330" y="5766974"/>
              <a:ext cx="260748" cy="639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611188" y="6286520"/>
            <a:ext cx="7920037" cy="173038"/>
            <a:chOff x="1066" y="2115"/>
            <a:chExt cx="3356" cy="90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1066" y="2205"/>
              <a:ext cx="33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1066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1610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210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2608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3061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3515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396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4422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644525" y="6373833"/>
            <a:ext cx="792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1712913" y="585313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0" y="5854720"/>
            <a:ext cx="83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м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7844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038600" y="586900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50323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103938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7175500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8243888" y="5853133"/>
            <a:ext cx="83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60 м</a:t>
            </a: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9001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11160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Line 40"/>
          <p:cNvSpPr>
            <a:spLocks noChangeShapeType="1"/>
          </p:cNvSpPr>
          <p:nvPr/>
        </p:nvSpPr>
        <p:spPr bwMode="auto">
          <a:xfrm>
            <a:off x="1258888" y="635795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36" name="Line 42"/>
          <p:cNvSpPr>
            <a:spLocks noChangeShapeType="1"/>
          </p:cNvSpPr>
          <p:nvPr/>
        </p:nvSpPr>
        <p:spPr bwMode="auto">
          <a:xfrm>
            <a:off x="1619250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13319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071934" y="1142984"/>
            <a:ext cx="3981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деление – 2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10800000" flipV="1">
            <a:off x="1714480" y="1643050"/>
            <a:ext cx="5643602" cy="4714908"/>
          </a:xfrm>
          <a:prstGeom prst="straightConnector1">
            <a:avLst/>
          </a:prstGeom>
          <a:ln w="38100">
            <a:solidFill>
              <a:srgbClr val="FF0066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72000" y="2643182"/>
            <a:ext cx="409387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измерения:</a:t>
            </a:r>
          </a:p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10м+2м=12 м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596" y="142852"/>
            <a:ext cx="8501122" cy="928670"/>
          </a:xfrm>
          <a:prstGeom prst="rect">
            <a:avLst/>
          </a:prstGeom>
          <a:gradFill>
            <a:gsLst>
              <a:gs pos="0">
                <a:srgbClr val="33CC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 расстояний с помощью линейного масштаба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2910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142976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643042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8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/>
          <p:nvPr/>
        </p:nvGrpSpPr>
        <p:grpSpPr>
          <a:xfrm>
            <a:off x="1357290" y="1285860"/>
            <a:ext cx="2947032" cy="5143535"/>
            <a:chOff x="2196472" y="785794"/>
            <a:chExt cx="2947032" cy="514353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00430" y="785794"/>
              <a:ext cx="142876" cy="78581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085283">
              <a:off x="2904251" y="1633065"/>
              <a:ext cx="112268" cy="40005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345674">
              <a:off x="4211315" y="1677384"/>
              <a:ext cx="131172" cy="400868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3286116" y="1357298"/>
              <a:ext cx="500066" cy="500066"/>
            </a:xfrm>
            <a:prstGeom prst="ellipse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5" idx="2"/>
            </p:cNvCxnSpPr>
            <p:nvPr/>
          </p:nvCxnSpPr>
          <p:spPr>
            <a:xfrm rot="5400000">
              <a:off x="2106334" y="5624878"/>
              <a:ext cx="323151" cy="14287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2" name="Прямая соединительная линия 11"/>
            <p:cNvCxnSpPr>
              <a:stCxn id="6" idx="2"/>
            </p:cNvCxnSpPr>
            <p:nvPr/>
          </p:nvCxnSpPr>
          <p:spPr>
            <a:xfrm rot="16200000" flipH="1">
              <a:off x="4880199" y="5666024"/>
              <a:ext cx="375209" cy="1514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611188" y="6286520"/>
            <a:ext cx="7920037" cy="173038"/>
            <a:chOff x="1066" y="2115"/>
            <a:chExt cx="3356" cy="90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1066" y="2205"/>
              <a:ext cx="33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1066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1610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210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2608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3061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3515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3969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4422" y="211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644525" y="6373833"/>
            <a:ext cx="792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1712913" y="585313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0" y="5854720"/>
            <a:ext cx="83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м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7844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4038600" y="586900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5032375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103938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7175500" y="585313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8243888" y="5853133"/>
            <a:ext cx="83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60 м</a:t>
            </a: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9001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11160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Line 40"/>
          <p:cNvSpPr>
            <a:spLocks noChangeShapeType="1"/>
          </p:cNvSpPr>
          <p:nvPr/>
        </p:nvSpPr>
        <p:spPr bwMode="auto">
          <a:xfrm>
            <a:off x="1258888" y="635795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36" name="Line 42"/>
          <p:cNvSpPr>
            <a:spLocks noChangeShapeType="1"/>
          </p:cNvSpPr>
          <p:nvPr/>
        </p:nvSpPr>
        <p:spPr bwMode="auto">
          <a:xfrm>
            <a:off x="1619250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1331913" y="635795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4572000" y="2643182"/>
            <a:ext cx="3826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измерения: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28596" y="142852"/>
            <a:ext cx="8501122" cy="928670"/>
          </a:xfrm>
          <a:prstGeom prst="rect">
            <a:avLst/>
          </a:prstGeom>
          <a:gradFill>
            <a:gsLst>
              <a:gs pos="0">
                <a:srgbClr val="33CC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 расстояний с помощью линейного масштаба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5500694" y="3143248"/>
            <a:ext cx="2000264" cy="178595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м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42910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643042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142976" y="6357958"/>
            <a:ext cx="21431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73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4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5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41" grpId="0"/>
      <p:bldP spid="59" grpId="0" animBg="1"/>
      <p:bldP spid="5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1: 100000</a:t>
            </a:r>
            <a:r>
              <a:rPr lang="ru-RU" sz="9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00</a:t>
            </a:r>
          </a:p>
        </p:txBody>
      </p:sp>
      <p:sp>
        <p:nvSpPr>
          <p:cNvPr id="16387" name="Line 4"/>
          <p:cNvSpPr>
            <a:spLocks noChangeShapeType="1"/>
          </p:cNvSpPr>
          <p:nvPr/>
        </p:nvSpPr>
        <p:spPr bwMode="auto">
          <a:xfrm>
            <a:off x="7162800" y="3575049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AutoShape 6"/>
          <p:cNvSpPr>
            <a:spLocks/>
          </p:cNvSpPr>
          <p:nvPr/>
        </p:nvSpPr>
        <p:spPr bwMode="auto">
          <a:xfrm rot="5400000">
            <a:off x="7237428" y="3335340"/>
            <a:ext cx="287337" cy="1189038"/>
          </a:xfrm>
          <a:prstGeom prst="rightBrace">
            <a:avLst>
              <a:gd name="adj1" fmla="val 34484"/>
              <a:gd name="adj2" fmla="val 4946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64388" y="4076700"/>
            <a:ext cx="560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</p:txBody>
      </p:sp>
      <p:sp>
        <p:nvSpPr>
          <p:cNvPr id="24584" name="AutoShape 8"/>
          <p:cNvSpPr>
            <a:spLocks/>
          </p:cNvSpPr>
          <p:nvPr/>
        </p:nvSpPr>
        <p:spPr bwMode="auto">
          <a:xfrm rot="5400000">
            <a:off x="5526882" y="3121819"/>
            <a:ext cx="287337" cy="1622425"/>
          </a:xfrm>
          <a:prstGeom prst="rightBrace">
            <a:avLst>
              <a:gd name="adj1" fmla="val 47053"/>
              <a:gd name="adj2" fmla="val 4946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>
              <a:defRPr/>
            </a:pPr>
            <a:endParaRPr lang="ru-RU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219700" y="4076700"/>
            <a:ext cx="814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км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166813" y="5238750"/>
            <a:ext cx="5203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100 км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14290"/>
            <a:ext cx="8501122" cy="1357322"/>
          </a:xfrm>
          <a:prstGeom prst="roundRect">
            <a:avLst/>
          </a:prstGeom>
          <a:gradFill>
            <a:gsLst>
              <a:gs pos="0">
                <a:srgbClr val="185E76"/>
              </a:gs>
              <a:gs pos="50000">
                <a:srgbClr val="33CCFF"/>
              </a:gs>
              <a:gs pos="100000">
                <a:srgbClr val="185E76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Перевод  численного масштаба в именованный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858016" y="2571744"/>
            <a:ext cx="1000132" cy="10001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786578" y="2500306"/>
            <a:ext cx="1071570" cy="9286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5162536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714876" y="2428868"/>
            <a:ext cx="1785950" cy="121444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4643438" y="2571744"/>
            <a:ext cx="1928826" cy="9286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2" grpId="0" animBg="1"/>
      <p:bldP spid="24583" grpId="0"/>
      <p:bldP spid="24584" grpId="0" animBg="1"/>
      <p:bldP spid="24585" grpId="0"/>
      <p:bldP spid="245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9190" y="568091"/>
            <a:ext cx="3073277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км – 1000 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71480"/>
            <a:ext cx="2917089" cy="64294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 – 100 см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4179091" y="-1893131"/>
            <a:ext cx="642942" cy="7286676"/>
          </a:xfrm>
          <a:prstGeom prst="rightBrace">
            <a:avLst>
              <a:gd name="adj1" fmla="val 68967"/>
              <a:gd name="adj2" fmla="val 50057"/>
            </a:avLst>
          </a:prstGeom>
          <a:ln w="5715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2214554"/>
            <a:ext cx="47884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км – 100 000 см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2928934"/>
            <a:ext cx="8215370" cy="156966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905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При переводе численного  масштаба</a:t>
            </a:r>
          </a:p>
          <a:p>
            <a:pPr algn="ctr"/>
            <a:r>
              <a:rPr lang="ru-RU" sz="3200" dirty="0" smtClean="0">
                <a:ln w="1905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в  метры - убираем </a:t>
            </a:r>
            <a:r>
              <a:rPr lang="ru-RU" sz="3200" dirty="0" smtClean="0">
                <a:ln w="1905"/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два</a:t>
            </a:r>
            <a:r>
              <a:rPr lang="ru-RU" sz="3200" dirty="0" smtClean="0">
                <a:ln w="1905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нуля, </a:t>
            </a:r>
          </a:p>
          <a:p>
            <a:pPr algn="ctr"/>
            <a:r>
              <a:rPr lang="ru-RU" sz="3200" dirty="0" smtClean="0">
                <a:ln w="1905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 километры  - </a:t>
            </a:r>
            <a:r>
              <a:rPr lang="ru-RU" sz="3200" dirty="0" smtClean="0">
                <a:ln w="1905"/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пять</a:t>
            </a:r>
            <a:r>
              <a:rPr lang="ru-RU" sz="3200" dirty="0" smtClean="0">
                <a:ln w="1905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нулей</a:t>
            </a:r>
            <a:endParaRPr lang="ru-RU" sz="3200" i="1" dirty="0">
              <a:ln w="1905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429132"/>
            <a:ext cx="1857388" cy="50006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488" y="4572008"/>
            <a:ext cx="1778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1:40 000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488" y="5143512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1:7500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488" y="5857892"/>
            <a:ext cx="2005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1:300 000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7818" y="4572008"/>
            <a:ext cx="2765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1см – 400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7818" y="5214950"/>
            <a:ext cx="2537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1см – 75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57818" y="5857892"/>
            <a:ext cx="2603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 см – 3 км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143372" y="4572008"/>
            <a:ext cx="428628" cy="500066"/>
            <a:chOff x="8429652" y="642918"/>
            <a:chExt cx="428628" cy="50006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8429652" y="714356"/>
              <a:ext cx="428628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8393933" y="678637"/>
              <a:ext cx="500066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786182" y="5143512"/>
            <a:ext cx="428628" cy="500066"/>
            <a:chOff x="8429652" y="642918"/>
            <a:chExt cx="428628" cy="500066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rot="16200000" flipH="1">
              <a:off x="8429652" y="714356"/>
              <a:ext cx="428628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8393933" y="678637"/>
              <a:ext cx="500066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571868" y="5857892"/>
            <a:ext cx="1143008" cy="571504"/>
            <a:chOff x="8429652" y="642918"/>
            <a:chExt cx="428628" cy="500066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rot="16200000" flipH="1">
              <a:off x="8429652" y="714356"/>
              <a:ext cx="428628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8393933" y="678637"/>
              <a:ext cx="500066" cy="428628"/>
            </a:xfrm>
            <a:prstGeom prst="line">
              <a:avLst/>
            </a:prstGeom>
            <a:ln w="3810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/>
      <p:bldP spid="10" grpId="1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501122" cy="1143000"/>
          </a:xfrm>
          <a:prstGeom prst="roundRect">
            <a:avLst/>
          </a:prstGeom>
          <a:gradFill>
            <a:gsLst>
              <a:gs pos="0">
                <a:srgbClr val="185E76"/>
              </a:gs>
              <a:gs pos="50000">
                <a:srgbClr val="33CCFF"/>
              </a:gs>
              <a:gs pos="100000">
                <a:srgbClr val="185E76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Перевести примеры численного масштаба в именованный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39750" y="2060575"/>
            <a:ext cx="2160588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100                      </a:t>
            </a:r>
          </a:p>
          <a:p>
            <a:pPr>
              <a:defRPr/>
            </a:pPr>
            <a:endParaRPr lang="ru-RU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100 000</a:t>
            </a:r>
          </a:p>
          <a:p>
            <a:pPr>
              <a:defRPr/>
            </a:pPr>
            <a:endParaRPr lang="ru-RU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2 000</a:t>
            </a:r>
          </a:p>
          <a:p>
            <a:pPr>
              <a:defRPr/>
            </a:pPr>
            <a:endParaRPr lang="ru-RU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50 000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44875" y="1484313"/>
            <a:ext cx="5699125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 1000 м или 1 км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20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500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00034" y="5929330"/>
            <a:ext cx="1785950" cy="71435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4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4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748713" y="5715000"/>
            <a:ext cx="54832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Вспомним:</a:t>
            </a: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195513" y="1268413"/>
            <a:ext cx="4140200" cy="4176712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Cloud"/>
          <p:cNvSpPr>
            <a:spLocks noChangeAspect="1" noEditPoints="1" noChangeArrowheads="1"/>
          </p:cNvSpPr>
          <p:nvPr/>
        </p:nvSpPr>
        <p:spPr bwMode="auto">
          <a:xfrm rot="186792">
            <a:off x="9144000" y="4508500"/>
            <a:ext cx="6616700" cy="3632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 sz="48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6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39975" y="2924175"/>
            <a:ext cx="4365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Вспомним: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25798 -0.18889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44 -0.02106 C -0.27518 -0.09375 -0.40174 -0.16643 -0.46094 -0.24699 C -0.52014 -0.32754 -0.47987 -0.47106 -0.504 -0.5044 C -0.52813 -0.53773 -0.57362 -0.46111 -0.60539 -0.44699 C -0.63716 -0.43287 -0.66598 -0.42453 -0.69428 -0.41921 C -0.72257 -0.41389 -0.75122 -0.41366 -0.77483 -0.41551 C -0.79844 -0.41736 -0.82275 -0.42477 -0.83594 -0.43032 C -0.84914 -0.43588 -0.85157 -0.44236 -0.854 -0.44884 " pathEditMode="relative" rAng="0" ptsTypes="aaaaaaaA">
                                      <p:cBhvr>
                                        <p:cTn id="16" dur="2000" fill="hold"/>
                                        <p:tgtEl>
                                          <p:spTgt spid="51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3" y="-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3" grpId="1" animBg="1"/>
      <p:bldP spid="5124" grpId="0" build="allAtOnce" animBg="1"/>
      <p:bldP spid="51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1" y="285728"/>
            <a:ext cx="4286249" cy="142876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Укажите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каком масштабе выполнен топографический план</a:t>
            </a:r>
            <a:r>
              <a:rPr lang="ru-RU" sz="2400" dirty="0" smtClean="0"/>
              <a:t>?</a:t>
            </a:r>
          </a:p>
        </p:txBody>
      </p:sp>
      <p:pic>
        <p:nvPicPr>
          <p:cNvPr id="25604" name="Picture 4" descr="1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5214942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857884" y="1428736"/>
            <a:ext cx="2071702" cy="50006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ответа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4508" y="2000240"/>
            <a:ext cx="30546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Численный масштаб: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1:10000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Именованный масштаб: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 см – 100 м.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3718593">
            <a:off x="-962171" y="3322933"/>
            <a:ext cx="7072338" cy="8572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91929" y="3429000"/>
            <a:ext cx="4181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 каком расстоянии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железного моста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находится село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Ладогино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000760" y="5072074"/>
            <a:ext cx="2071702" cy="50006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ответа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6000768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см Х 100 м = 1200 м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19891039">
            <a:off x="2556016" y="-115196"/>
            <a:ext cx="928694" cy="5562534"/>
          </a:xfrm>
          <a:prstGeom prst="rightBrace">
            <a:avLst>
              <a:gd name="adj1" fmla="val 53732"/>
              <a:gd name="adj2" fmla="val 50000"/>
            </a:avLst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6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6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6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5603" grpId="0" build="p"/>
      <p:bldP spid="5" grpId="0" animBg="1"/>
      <p:bldP spid="6" grpId="0"/>
      <p:bldP spid="8" grpId="0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Домашнее задание: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§ 5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Дома составить рассказ с использованием знаков 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вопросы и задания на стр. 14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500174"/>
            <a:ext cx="8229600" cy="4886325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называется топографическим планом?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можно узнать по топографическому плану?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 такое условные знаки?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Каковы их особенности?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6" name="Picture 4" descr="08CAC4~1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1295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страиваемая 3">
            <a:hlinkClick r:id="rId4" action="ppaction://hlinkfile" highlightClick="1">
              <a:snd r:embed="rId3" name="whoosh.wav"/>
            </a:hlinkClick>
            <a:hlinkHover r:id="" action="ppaction://noaction">
              <a:snd r:embed="rId3" name="whoosh.wav"/>
            </a:hlinkHover>
          </p:cNvPr>
          <p:cNvSpPr/>
          <p:nvPr/>
        </p:nvSpPr>
        <p:spPr>
          <a:xfrm>
            <a:off x="6858016" y="2143116"/>
            <a:ext cx="2071702" cy="714380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Тренажёр правила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обозначают эти топографические знаки?</a:t>
            </a:r>
          </a:p>
        </p:txBody>
      </p:sp>
      <p:pic>
        <p:nvPicPr>
          <p:cNvPr id="4100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2" y="1285860"/>
            <a:ext cx="2535224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заросли куст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43240" y="1285860"/>
            <a:ext cx="2692294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70048" y="1300135"/>
            <a:ext cx="266120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редкий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22262" y="4143381"/>
            <a:ext cx="246378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вырубка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00364" y="4143380"/>
            <a:ext cx="27146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4143379"/>
            <a:ext cx="2689216" cy="179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472" y="3214686"/>
            <a:ext cx="2311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Ветряная мельница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и родник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3429000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Заросли кустарников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3357562"/>
            <a:ext cx="244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Шоссе и линия связи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6215082"/>
            <a:ext cx="13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Редкий лес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868" y="6357958"/>
            <a:ext cx="108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вырубка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286512" y="6211669"/>
            <a:ext cx="2160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Деревянный мост </a:t>
            </a:r>
          </a:p>
          <a:p>
            <a:pPr algn="ctr"/>
            <a:r>
              <a:rPr lang="ru-RU" dirty="0" smtClean="0"/>
              <a:t>через реку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8" y="260350"/>
            <a:ext cx="2449512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260350"/>
            <a:ext cx="273526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Рисунок1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132138" y="2543794"/>
            <a:ext cx="2663825" cy="177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2492375"/>
            <a:ext cx="2627313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пашн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260350"/>
            <a:ext cx="27352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кус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2492374"/>
            <a:ext cx="2771775" cy="186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4572008"/>
            <a:ext cx="257176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сад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132138" y="4627801"/>
            <a:ext cx="2663825" cy="180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домик лесн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6072198" y="4643445"/>
            <a:ext cx="2608018" cy="17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71480"/>
            <a:ext cx="2665413" cy="190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Рисунок1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76600" y="620821"/>
            <a:ext cx="2592388" cy="173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71480"/>
            <a:ext cx="2519362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хв лес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85721" y="2708275"/>
            <a:ext cx="257176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Рисунок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2708275"/>
            <a:ext cx="267494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Рисунок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2781300"/>
            <a:ext cx="263051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13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50825" y="4857760"/>
            <a:ext cx="25352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см лес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286116" y="4868863"/>
            <a:ext cx="264320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Рисунок6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6204937" y="4857760"/>
            <a:ext cx="2604731" cy="176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Прочитайте рассказ: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499102"/>
            <a:ext cx="8748713" cy="5025523"/>
            <a:chOff x="249" y="954"/>
            <a:chExt cx="4972" cy="2330"/>
          </a:xfrm>
        </p:grpSpPr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249" y="1071"/>
              <a:ext cx="3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От</a:t>
              </a:r>
            </a:p>
          </p:txBody>
        </p:sp>
        <p:pic>
          <p:nvPicPr>
            <p:cNvPr id="8197" name="Picture 5" descr="Рисунок6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703" y="1059"/>
              <a:ext cx="771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1416" y="1038"/>
              <a:ext cx="14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мы шли вдоль</a:t>
              </a:r>
            </a:p>
          </p:txBody>
        </p:sp>
        <p:pic>
          <p:nvPicPr>
            <p:cNvPr id="8199" name="Picture 7" descr="вырубка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981"/>
              <a:ext cx="450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3366" y="1038"/>
              <a:ext cx="8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Затем по</a:t>
              </a:r>
            </a:p>
          </p:txBody>
        </p:sp>
        <p:pic>
          <p:nvPicPr>
            <p:cNvPr id="8201" name="Picture 9" descr="Рисунок2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4268" y="954"/>
              <a:ext cx="899" cy="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645" y="1764"/>
              <a:ext cx="5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через</a:t>
              </a:r>
            </a:p>
          </p:txBody>
        </p:sp>
        <p:pic>
          <p:nvPicPr>
            <p:cNvPr id="8203" name="Picture 11" descr="Рисунок9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264" y="1650"/>
              <a:ext cx="748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2006" y="1764"/>
              <a:ext cx="8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вышли к</a:t>
              </a:r>
            </a:p>
          </p:txBody>
        </p:sp>
        <p:pic>
          <p:nvPicPr>
            <p:cNvPr id="8205" name="Picture 13" descr="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71" y="1706"/>
              <a:ext cx="745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3820" y="1764"/>
              <a:ext cx="1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Отдохнув, мы </a:t>
              </a:r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599" y="2399"/>
              <a:ext cx="31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перешли на левый берег реки и по</a:t>
              </a:r>
            </a:p>
          </p:txBody>
        </p:sp>
        <p:pic>
          <p:nvPicPr>
            <p:cNvPr id="8208" name="Picture 16" descr="Рисунок1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4105" y="2266"/>
              <a:ext cx="862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9" name="Text Box 17"/>
            <p:cNvSpPr txBox="1">
              <a:spLocks noChangeArrowheads="1"/>
            </p:cNvSpPr>
            <p:nvPr/>
          </p:nvSpPr>
          <p:spPr bwMode="auto">
            <a:xfrm>
              <a:off x="612" y="2885"/>
              <a:ext cx="162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подошли к нашей</a:t>
              </a:r>
            </a:p>
          </p:txBody>
        </p:sp>
        <p:pic>
          <p:nvPicPr>
            <p:cNvPr id="8210" name="Picture 18" descr="13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2518" y="2750"/>
              <a:ext cx="951" cy="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8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Масштаб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такое масштаб?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Зачем  нужен масштаб?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бывают масштабы</a:t>
            </a:r>
          </a:p>
        </p:txBody>
      </p:sp>
      <p:pic>
        <p:nvPicPr>
          <p:cNvPr id="10245" name="Picture 5" descr="пл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2673341" cy="2747180"/>
          </a:xfrm>
          <a:prstGeom prst="rect">
            <a:avLst/>
          </a:prstGeom>
          <a:noFill/>
          <a:ln w="38100" cmpd="dbl">
            <a:solidFill>
              <a:srgbClr val="3333CC"/>
            </a:solidFill>
            <a:miter lim="800000"/>
            <a:headEnd/>
            <a:tailEnd/>
          </a:ln>
        </p:spPr>
      </p:pic>
      <p:pic>
        <p:nvPicPr>
          <p:cNvPr id="6" name="Рисунок 5" descr="j0237248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4071942"/>
            <a:ext cx="2714644" cy="235628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2214546" y="1714488"/>
            <a:ext cx="2643206" cy="2143140"/>
          </a:xfrm>
          <a:prstGeom prst="line">
            <a:avLst/>
          </a:prstGeom>
          <a:ln w="7620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372443">
            <a:off x="1095179" y="3832950"/>
            <a:ext cx="7072338" cy="8572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ая выноска 11"/>
          <p:cNvSpPr/>
          <p:nvPr/>
        </p:nvSpPr>
        <p:spPr>
          <a:xfrm>
            <a:off x="5357818" y="1500174"/>
            <a:ext cx="1500198" cy="857256"/>
          </a:xfrm>
          <a:prstGeom prst="wedgeRectCallout">
            <a:avLst>
              <a:gd name="adj1" fmla="val -81785"/>
              <a:gd name="adj2" fmla="val 221806"/>
            </a:avLst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7,5 см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2428868"/>
            <a:ext cx="4429156" cy="85725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Расстояние на местности – 750 м.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500438"/>
            <a:ext cx="4429156" cy="85725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5000"/>
              </a:lnSpc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сколько раз расстояние на местности  больше, чем на плане?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500570"/>
            <a:ext cx="4429156" cy="85725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Какому количеству м соответствует 1 см на плане местности? 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5572140"/>
            <a:ext cx="4429156" cy="85725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в 1 см на плане – 100 м на местности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3500438"/>
            <a:ext cx="4429156" cy="85725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10000 раз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4500570"/>
            <a:ext cx="4429156" cy="85725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536</Words>
  <Application>Microsoft Office PowerPoint</Application>
  <PresentationFormat>Экран (4:3)</PresentationFormat>
  <Paragraphs>157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Слайд 1</vt:lpstr>
      <vt:lpstr>Вспомним:</vt:lpstr>
      <vt:lpstr>Слайд 3</vt:lpstr>
      <vt:lpstr>Что обозначают эти топографические знаки?</vt:lpstr>
      <vt:lpstr>Слайд 5</vt:lpstr>
      <vt:lpstr>Слайд 6</vt:lpstr>
      <vt:lpstr>Прочитайте рассказ:</vt:lpstr>
      <vt:lpstr>Масштаб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1: 10000000</vt:lpstr>
      <vt:lpstr>Слайд 18</vt:lpstr>
      <vt:lpstr>Перевести примеры численного масштаба в именованный</vt:lpstr>
      <vt:lpstr>Слайд 20</vt:lpstr>
      <vt:lpstr>Домашнее задание: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Масштаб</dc:title>
  <dc:subject>План местности</dc:subject>
  <dc:creator>Карезина Нина Валентиновна</dc:creator>
  <cp:lastModifiedBy>Карезина Нина</cp:lastModifiedBy>
  <cp:revision>15</cp:revision>
  <dcterms:created xsi:type="dcterms:W3CDTF">2008-09-25T20:57:07Z</dcterms:created>
  <dcterms:modified xsi:type="dcterms:W3CDTF">2010-12-16T14:14:01Z</dcterms:modified>
</cp:coreProperties>
</file>